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75" r:id="rId6"/>
    <p:sldId id="276" r:id="rId7"/>
    <p:sldId id="277" r:id="rId8"/>
    <p:sldId id="271" r:id="rId9"/>
    <p:sldId id="272" r:id="rId10"/>
    <p:sldId id="273" r:id="rId11"/>
    <p:sldId id="274" r:id="rId12"/>
    <p:sldId id="278" r:id="rId13"/>
    <p:sldId id="280" r:id="rId14"/>
    <p:sldId id="28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300"/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9" autoAdjust="0"/>
    <p:restoredTop sz="93605" autoAdjust="0"/>
  </p:normalViewPr>
  <p:slideViewPr>
    <p:cSldViewPr>
      <p:cViewPr varScale="1">
        <p:scale>
          <a:sx n="65" d="100"/>
          <a:sy n="65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ko-KR" sz="1800">
                <a:latin typeface="Calibri" pitchFamily="34" charset="0"/>
              </a:defRPr>
            </a:pPr>
            <a:r>
              <a:rPr lang="en-US" altLang="ko-KR" sz="1800" dirty="0" smtClean="0">
                <a:latin typeface="Calibri" pitchFamily="34" charset="0"/>
              </a:rPr>
              <a:t>&lt;Market  Share&gt;</a:t>
            </a:r>
            <a:endParaRPr lang="ko-KR" altLang="en-US" sz="18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4601143953346002"/>
          <c:y val="0.8329159810164314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4623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Coffee bean</c:v>
                </c:pt>
                <c:pt idx="1">
                  <c:v>Starbucks</c:v>
                </c:pt>
                <c:pt idx="2">
                  <c:v>Hollys</c:v>
                </c:pt>
                <c:pt idx="3">
                  <c:v>Angel in us coffee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0.33</c:v>
                </c:pt>
                <c:pt idx="2">
                  <c:v>0.12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701502184320353"/>
          <c:y val="0.19234128937007897"/>
          <c:w val="0.28048503394653357"/>
          <c:h val="0.59766117125984264"/>
        </c:manualLayout>
      </c:layout>
      <c:overlay val="0"/>
      <c:txPr>
        <a:bodyPr/>
        <a:lstStyle/>
        <a:p>
          <a:pPr>
            <a:defRPr lang="ko-KR" sz="16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623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202</c:v>
                </c:pt>
                <c:pt idx="1">
                  <c:v>347</c:v>
                </c:pt>
                <c:pt idx="2">
                  <c:v>225</c:v>
                </c:pt>
                <c:pt idx="3">
                  <c:v>165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27616"/>
        <c:axId val="97729152"/>
      </c:barChart>
      <c:catAx>
        <c:axId val="977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ko-KR"/>
            </a:pPr>
            <a:endParaRPr lang="ko-KR"/>
          </a:p>
        </c:txPr>
        <c:crossAx val="97729152"/>
        <c:crosses val="autoZero"/>
        <c:auto val="1"/>
        <c:lblAlgn val="ctr"/>
        <c:lblOffset val="100"/>
        <c:noMultiLvlLbl val="0"/>
      </c:catAx>
      <c:valAx>
        <c:axId val="9772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ko-KR"/>
            </a:pPr>
            <a:endParaRPr lang="ko-KR"/>
          </a:p>
        </c:txPr>
        <c:crossAx val="9772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AD7AD-D96F-4725-AF6D-B2905D8395F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386279A-95DF-4EE8-BF39-684FDA2EF01C}">
      <dgm:prSet phldrT="[텍스트]" custT="1"/>
      <dgm:spPr>
        <a:gradFill flip="none" rotWithShape="0">
          <a:gsLst>
            <a:gs pos="0">
              <a:srgbClr val="422100">
                <a:tint val="66000"/>
                <a:satMod val="160000"/>
              </a:srgbClr>
            </a:gs>
            <a:gs pos="50000">
              <a:srgbClr val="422100">
                <a:tint val="44500"/>
                <a:satMod val="160000"/>
              </a:srgbClr>
            </a:gs>
            <a:gs pos="100000">
              <a:srgbClr val="4221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latinLnBrk="1"/>
          <a:r>
            <a:rPr lang="en-US" altLang="ko-KR" sz="2000" b="1" dirty="0" smtClean="0">
              <a:solidFill>
                <a:srgbClr val="422100"/>
              </a:solidFill>
              <a:latin typeface="Calibri" pitchFamily="34" charset="0"/>
            </a:rPr>
            <a:t>Product Quality </a:t>
          </a:r>
          <a:endParaRPr lang="ko-KR" altLang="en-US" sz="2000" b="1" dirty="0">
            <a:solidFill>
              <a:srgbClr val="422100"/>
            </a:solidFill>
            <a:latin typeface="Calibri" pitchFamily="34" charset="0"/>
          </a:endParaRPr>
        </a:p>
      </dgm:t>
    </dgm:pt>
    <dgm:pt modelId="{B25616E5-B6CF-49B3-8A97-064579B665D3}" type="parTrans" cxnId="{0A7C626A-5E54-4B09-A62E-EC003D798FBC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C5D88F6F-FC80-44ED-B501-06963CA48A62}" type="sibTrans" cxnId="{0A7C626A-5E54-4B09-A62E-EC003D798FBC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85014F4B-C6A0-4F80-AFA3-1D004BFB32A1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Q of Raw Material</a:t>
          </a:r>
          <a:endParaRPr lang="ko-KR" altLang="en-US" sz="1600" b="1" dirty="0">
            <a:latin typeface="Calibri" pitchFamily="34" charset="0"/>
          </a:endParaRPr>
        </a:p>
      </dgm:t>
    </dgm:pt>
    <dgm:pt modelId="{99EAE8D7-C8BF-4357-8593-F26B87B11D12}" type="parTrans" cxnId="{34DF8C46-364A-44C6-A7FF-F86ADD31B2AB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6380949A-1C20-44F1-BF91-78344283F151}" type="sibTrans" cxnId="{34DF8C46-364A-44C6-A7FF-F86ADD31B2AB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021A2768-2453-4F48-B46E-B5509FD23CD7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Uniformity of taste among stores </a:t>
          </a:r>
          <a:endParaRPr lang="ko-KR" altLang="en-US" sz="1600" b="1" dirty="0">
            <a:latin typeface="Calibri" pitchFamily="34" charset="0"/>
          </a:endParaRPr>
        </a:p>
      </dgm:t>
    </dgm:pt>
    <dgm:pt modelId="{3F41FA2E-6C31-4AF4-85FF-2594B2F13477}" type="parTrans" cxnId="{D59044FD-7584-4617-8A00-DBFDD46CF84F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7B53A084-3FF9-4DF9-962F-9E98365082EF}" type="sibTrans" cxnId="{D59044FD-7584-4617-8A00-DBFDD46CF84F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5C185F97-1BF2-47A0-ADAA-569CD5A18417}">
      <dgm:prSet phldrT="[텍스트]" custT="1"/>
      <dgm:spPr>
        <a:gradFill flip="none" rotWithShape="0">
          <a:gsLst>
            <a:gs pos="0">
              <a:srgbClr val="422100">
                <a:tint val="66000"/>
                <a:satMod val="160000"/>
              </a:srgbClr>
            </a:gs>
            <a:gs pos="50000">
              <a:srgbClr val="422100">
                <a:tint val="44500"/>
                <a:satMod val="160000"/>
              </a:srgbClr>
            </a:gs>
            <a:gs pos="100000">
              <a:srgbClr val="4221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latinLnBrk="1"/>
          <a:r>
            <a:rPr lang="en-US" altLang="ko-KR" sz="2000" b="1" dirty="0" smtClean="0">
              <a:solidFill>
                <a:srgbClr val="422100"/>
              </a:solidFill>
              <a:latin typeface="Calibri" pitchFamily="34" charset="0"/>
            </a:rPr>
            <a:t>Location</a:t>
          </a:r>
          <a:endParaRPr lang="ko-KR" altLang="en-US" sz="2000" b="1" dirty="0">
            <a:solidFill>
              <a:srgbClr val="422100"/>
            </a:solidFill>
            <a:latin typeface="Calibri" pitchFamily="34" charset="0"/>
          </a:endParaRPr>
        </a:p>
      </dgm:t>
    </dgm:pt>
    <dgm:pt modelId="{D7691F38-FFB2-4919-95BB-8F8D69C11D99}" type="parTrans" cxnId="{B91A886D-007C-4464-9397-DB49A2E8D9AD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FD5DAF57-931B-4ADE-A457-BD7B806FD45A}" type="sibTrans" cxnId="{B91A886D-007C-4464-9397-DB49A2E8D9AD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6C367CC4-F6F4-476C-8DF6-9CD507220B89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Accessibility                                    </a:t>
          </a:r>
          <a:endParaRPr lang="ko-KR" altLang="en-US" sz="1600" b="1" dirty="0">
            <a:latin typeface="Calibri" pitchFamily="34" charset="0"/>
          </a:endParaRPr>
        </a:p>
      </dgm:t>
    </dgm:pt>
    <dgm:pt modelId="{92368951-5D29-4BE9-A885-553E6E878195}" type="parTrans" cxnId="{C730954C-AB02-4EB0-B96B-CA67DB021B05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E7706DCF-0D28-4B31-BE87-2AA8FE4ACE6A}" type="sibTrans" cxnId="{C730954C-AB02-4EB0-B96B-CA67DB021B05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46B26707-8259-4BB3-840B-FF83030BB1F4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Availability</a:t>
          </a:r>
          <a:endParaRPr lang="ko-KR" altLang="en-US" sz="1600" b="1" dirty="0">
            <a:latin typeface="Calibri" pitchFamily="34" charset="0"/>
          </a:endParaRPr>
        </a:p>
      </dgm:t>
    </dgm:pt>
    <dgm:pt modelId="{1791C912-BF9C-47D8-8133-021A44D9B2E3}" type="parTrans" cxnId="{354A1330-C9A4-4C71-BF16-A01A9C29049F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3FDAF9DC-153A-4135-84EC-40EB1C4B34FC}" type="sibTrans" cxnId="{354A1330-C9A4-4C71-BF16-A01A9C29049F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A7074840-953B-48A5-9545-5890A28FE4F7}">
      <dgm:prSet phldrT="[텍스트]" custT="1"/>
      <dgm:spPr>
        <a:gradFill flip="none" rotWithShape="0">
          <a:gsLst>
            <a:gs pos="0">
              <a:srgbClr val="422100">
                <a:tint val="66000"/>
                <a:satMod val="160000"/>
              </a:srgbClr>
            </a:gs>
            <a:gs pos="50000">
              <a:srgbClr val="422100">
                <a:tint val="44500"/>
                <a:satMod val="160000"/>
              </a:srgbClr>
            </a:gs>
            <a:gs pos="100000">
              <a:srgbClr val="4221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latinLnBrk="1"/>
          <a:r>
            <a:rPr lang="en-US" altLang="ko-KR" sz="2000" b="1" dirty="0" smtClean="0">
              <a:solidFill>
                <a:srgbClr val="422100"/>
              </a:solidFill>
              <a:latin typeface="Calibri" pitchFamily="34" charset="0"/>
            </a:rPr>
            <a:t>Atmosphere &amp; Service</a:t>
          </a:r>
          <a:endParaRPr lang="ko-KR" altLang="en-US" sz="2000" b="1" dirty="0">
            <a:solidFill>
              <a:srgbClr val="422100"/>
            </a:solidFill>
            <a:latin typeface="Calibri" pitchFamily="34" charset="0"/>
          </a:endParaRPr>
        </a:p>
      </dgm:t>
    </dgm:pt>
    <dgm:pt modelId="{E977DC9D-5B5C-46E8-B396-A3E0C46F86C9}" type="parTrans" cxnId="{64758AB9-A014-44AE-873A-AC684360EE5F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EF871D0F-1B0D-465C-871C-EEE950205AB2}" type="sibTrans" cxnId="{64758AB9-A014-44AE-873A-AC684360EE5F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D23D1860-44A3-4E23-84AA-FA6E886123C0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Comfortable place </a:t>
          </a:r>
          <a:endParaRPr lang="ko-KR" altLang="en-US" sz="1600" b="1" dirty="0">
            <a:latin typeface="Calibri" pitchFamily="34" charset="0"/>
          </a:endParaRPr>
        </a:p>
      </dgm:t>
    </dgm:pt>
    <dgm:pt modelId="{D6184601-2ECE-446B-B133-4A6022DF532E}" type="parTrans" cxnId="{9C591634-F504-424A-AF81-CCD089DD53AE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15BA72EF-8EE3-4B1C-8F30-5268282A62EF}" type="sibTrans" cxnId="{9C591634-F504-424A-AF81-CCD089DD53AE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EE64D47B-2380-4A2E-B5E7-A653F356D585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Good Experience</a:t>
          </a:r>
          <a:endParaRPr lang="ko-KR" altLang="en-US" sz="1600" b="1" dirty="0">
            <a:latin typeface="Calibri" pitchFamily="34" charset="0"/>
          </a:endParaRPr>
        </a:p>
      </dgm:t>
    </dgm:pt>
    <dgm:pt modelId="{5E013B18-6A7E-4014-A7D6-210F1E89DD18}" type="parTrans" cxnId="{66675A23-5BD5-404A-97AC-ADCD69B05E59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874201DA-18AF-4136-914D-B1024295BAF9}" type="sibTrans" cxnId="{66675A23-5BD5-404A-97AC-ADCD69B05E59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8796162A-D662-469D-AAAD-22862AAF9E19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Product  Diversity</a:t>
          </a:r>
          <a:endParaRPr lang="ko-KR" altLang="en-US" sz="1600" b="1" dirty="0">
            <a:latin typeface="Calibri" pitchFamily="34" charset="0"/>
          </a:endParaRPr>
        </a:p>
      </dgm:t>
    </dgm:pt>
    <dgm:pt modelId="{4A83F39C-5CAF-4507-B8DC-76477933C815}" type="parTrans" cxnId="{83A59B23-E91A-488C-A771-525660F660F5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EA8DE827-106F-4318-BD82-91C66F0C4D4D}" type="sibTrans" cxnId="{83A59B23-E91A-488C-A771-525660F660F5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B0C6C2A1-EAEC-4515-A250-422BA6F325B6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Roasting Style </a:t>
          </a:r>
          <a:endParaRPr lang="ko-KR" altLang="en-US" sz="1600" b="1" dirty="0">
            <a:latin typeface="Calibri" pitchFamily="34" charset="0"/>
          </a:endParaRPr>
        </a:p>
      </dgm:t>
    </dgm:pt>
    <dgm:pt modelId="{38BBC4B8-8F6F-45EF-AA51-6333A135614E}" type="parTrans" cxnId="{C451F9D0-10A5-4251-ACB3-538045E1969B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57AEE0EA-09D8-49EA-9F73-2C0E8101F3CE}" type="sibTrans" cxnId="{C451F9D0-10A5-4251-ACB3-538045E1969B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E4C01CD2-6079-4467-AE8C-8904A591DB99}">
      <dgm:prSet phldrT="[텍스트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latinLnBrk="1"/>
          <a:r>
            <a:rPr lang="en-US" altLang="ko-KR" sz="1600" b="1" dirty="0" smtClean="0">
              <a:latin typeface="Calibri" pitchFamily="34" charset="0"/>
            </a:rPr>
            <a:t>Unique Service</a:t>
          </a:r>
          <a:endParaRPr lang="ko-KR" altLang="en-US" sz="1600" b="1" dirty="0">
            <a:latin typeface="Calibri" pitchFamily="34" charset="0"/>
          </a:endParaRPr>
        </a:p>
      </dgm:t>
    </dgm:pt>
    <dgm:pt modelId="{2837FD18-550A-4AF2-93D7-3F539160E2CD}" type="parTrans" cxnId="{D45E52C0-76A7-43EA-BE7C-71DC70184C35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80339DBA-E4A9-4810-8459-979B3AD7AF6C}" type="sibTrans" cxnId="{D45E52C0-76A7-43EA-BE7C-71DC70184C35}">
      <dgm:prSet/>
      <dgm:spPr/>
      <dgm:t>
        <a:bodyPr/>
        <a:lstStyle/>
        <a:p>
          <a:pPr latinLnBrk="1"/>
          <a:endParaRPr lang="ko-KR" altLang="en-US" b="1">
            <a:latin typeface="Calibri" pitchFamily="34" charset="0"/>
          </a:endParaRPr>
        </a:p>
      </dgm:t>
    </dgm:pt>
    <dgm:pt modelId="{73F78C13-3CEE-49E9-B254-6D2234939E3A}" type="pres">
      <dgm:prSet presAssocID="{F7EAD7AD-D96F-4725-AF6D-B2905D8395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B2611A-418C-4371-B4C1-B5EC24458C77}" type="pres">
      <dgm:prSet presAssocID="{A386279A-95DF-4EE8-BF39-684FDA2EF01C}" presName="composite" presStyleCnt="0"/>
      <dgm:spPr/>
    </dgm:pt>
    <dgm:pt modelId="{DADFF206-A84B-4912-A9D7-BECC941BC75E}" type="pres">
      <dgm:prSet presAssocID="{A386279A-95DF-4EE8-BF39-684FDA2EF0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643A1B-1DD5-4C23-B9DC-5AE803BCD132}" type="pres">
      <dgm:prSet presAssocID="{A386279A-95DF-4EE8-BF39-684FDA2EF01C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36F1F9-FFA3-47E9-905C-DDD16D88AB40}" type="pres">
      <dgm:prSet presAssocID="{C5D88F6F-FC80-44ED-B501-06963CA48A62}" presName="space" presStyleCnt="0"/>
      <dgm:spPr/>
    </dgm:pt>
    <dgm:pt modelId="{AD94A18A-7860-4AE0-B656-9882A3EF8292}" type="pres">
      <dgm:prSet presAssocID="{5C185F97-1BF2-47A0-ADAA-569CD5A18417}" presName="composite" presStyleCnt="0"/>
      <dgm:spPr/>
    </dgm:pt>
    <dgm:pt modelId="{FD104CDE-81F7-4E7D-B40A-AE5FB8C36123}" type="pres">
      <dgm:prSet presAssocID="{5C185F97-1BF2-47A0-ADAA-569CD5A18417}" presName="parTx" presStyleLbl="alignNode1" presStyleIdx="1" presStyleCnt="3" custLinFactNeighborX="-94" custLinFactNeighborY="-4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0C513D-FF9F-45F8-BDAE-1673D647475E}" type="pres">
      <dgm:prSet presAssocID="{5C185F97-1BF2-47A0-ADAA-569CD5A1841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2F73AB-0968-4C34-A1E3-5309D0956D19}" type="pres">
      <dgm:prSet presAssocID="{FD5DAF57-931B-4ADE-A457-BD7B806FD45A}" presName="space" presStyleCnt="0"/>
      <dgm:spPr/>
    </dgm:pt>
    <dgm:pt modelId="{2713749D-8B82-438B-979D-BBE38CBA52A4}" type="pres">
      <dgm:prSet presAssocID="{A7074840-953B-48A5-9545-5890A28FE4F7}" presName="composite" presStyleCnt="0"/>
      <dgm:spPr/>
    </dgm:pt>
    <dgm:pt modelId="{4AAEC95B-AE1B-4D6B-B947-B39CD60C2227}" type="pres">
      <dgm:prSet presAssocID="{A7074840-953B-48A5-9545-5890A28FE4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A58835-007B-4640-8DD0-F4563F951733}" type="pres">
      <dgm:prSet presAssocID="{A7074840-953B-48A5-9545-5890A28FE4F7}" presName="desTx" presStyleLbl="alignAccFollowNode1" presStyleIdx="2" presStyleCnt="3" custLinFactNeighborX="-86" custLinFactNeighborY="2339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A3EB0A9-20B4-4D20-AAF4-07AD905D48ED}" type="presOf" srcId="{E4C01CD2-6079-4467-AE8C-8904A591DB99}" destId="{83A58835-007B-4640-8DD0-F4563F951733}" srcOrd="0" destOrd="2" presId="urn:microsoft.com/office/officeart/2005/8/layout/hList1"/>
    <dgm:cxn modelId="{CA9E5D0C-1DC2-404B-B7D0-4B058482EB9B}" type="presOf" srcId="{A386279A-95DF-4EE8-BF39-684FDA2EF01C}" destId="{DADFF206-A84B-4912-A9D7-BECC941BC75E}" srcOrd="0" destOrd="0" presId="urn:microsoft.com/office/officeart/2005/8/layout/hList1"/>
    <dgm:cxn modelId="{F8653B1B-7C8B-4268-81C6-2D4E7BBA151E}" type="presOf" srcId="{46B26707-8259-4BB3-840B-FF83030BB1F4}" destId="{780C513D-FF9F-45F8-BDAE-1673D647475E}" srcOrd="0" destOrd="1" presId="urn:microsoft.com/office/officeart/2005/8/layout/hList1"/>
    <dgm:cxn modelId="{64758AB9-A014-44AE-873A-AC684360EE5F}" srcId="{F7EAD7AD-D96F-4725-AF6D-B2905D8395FD}" destId="{A7074840-953B-48A5-9545-5890A28FE4F7}" srcOrd="2" destOrd="0" parTransId="{E977DC9D-5B5C-46E8-B396-A3E0C46F86C9}" sibTransId="{EF871D0F-1B0D-465C-871C-EEE950205AB2}"/>
    <dgm:cxn modelId="{34DF8C46-364A-44C6-A7FF-F86ADD31B2AB}" srcId="{A386279A-95DF-4EE8-BF39-684FDA2EF01C}" destId="{85014F4B-C6A0-4F80-AFA3-1D004BFB32A1}" srcOrd="0" destOrd="0" parTransId="{99EAE8D7-C8BF-4357-8593-F26B87B11D12}" sibTransId="{6380949A-1C20-44F1-BF91-78344283F151}"/>
    <dgm:cxn modelId="{B91A886D-007C-4464-9397-DB49A2E8D9AD}" srcId="{F7EAD7AD-D96F-4725-AF6D-B2905D8395FD}" destId="{5C185F97-1BF2-47A0-ADAA-569CD5A18417}" srcOrd="1" destOrd="0" parTransId="{D7691F38-FFB2-4919-95BB-8F8D69C11D99}" sibTransId="{FD5DAF57-931B-4ADE-A457-BD7B806FD45A}"/>
    <dgm:cxn modelId="{F4E58FAB-93A9-411D-8FC2-87D369F9A533}" type="presOf" srcId="{B0C6C2A1-EAEC-4515-A250-422BA6F325B6}" destId="{8F643A1B-1DD5-4C23-B9DC-5AE803BCD132}" srcOrd="0" destOrd="1" presId="urn:microsoft.com/office/officeart/2005/8/layout/hList1"/>
    <dgm:cxn modelId="{66675A23-5BD5-404A-97AC-ADCD69B05E59}" srcId="{A7074840-953B-48A5-9545-5890A28FE4F7}" destId="{EE64D47B-2380-4A2E-B5E7-A653F356D585}" srcOrd="1" destOrd="0" parTransId="{5E013B18-6A7E-4014-A7D6-210F1E89DD18}" sibTransId="{874201DA-18AF-4136-914D-B1024295BAF9}"/>
    <dgm:cxn modelId="{354A1330-C9A4-4C71-BF16-A01A9C29049F}" srcId="{5C185F97-1BF2-47A0-ADAA-569CD5A18417}" destId="{46B26707-8259-4BB3-840B-FF83030BB1F4}" srcOrd="1" destOrd="0" parTransId="{1791C912-BF9C-47D8-8133-021A44D9B2E3}" sibTransId="{3FDAF9DC-153A-4135-84EC-40EB1C4B34FC}"/>
    <dgm:cxn modelId="{C730954C-AB02-4EB0-B96B-CA67DB021B05}" srcId="{5C185F97-1BF2-47A0-ADAA-569CD5A18417}" destId="{6C367CC4-F6F4-476C-8DF6-9CD507220B89}" srcOrd="0" destOrd="0" parTransId="{92368951-5D29-4BE9-A885-553E6E878195}" sibTransId="{E7706DCF-0D28-4B31-BE87-2AA8FE4ACE6A}"/>
    <dgm:cxn modelId="{DE2FC5BD-DEC9-4FE0-88B3-29B2AD4893B3}" type="presOf" srcId="{EE64D47B-2380-4A2E-B5E7-A653F356D585}" destId="{83A58835-007B-4640-8DD0-F4563F951733}" srcOrd="0" destOrd="1" presId="urn:microsoft.com/office/officeart/2005/8/layout/hList1"/>
    <dgm:cxn modelId="{C451F9D0-10A5-4251-ACB3-538045E1969B}" srcId="{A386279A-95DF-4EE8-BF39-684FDA2EF01C}" destId="{B0C6C2A1-EAEC-4515-A250-422BA6F325B6}" srcOrd="1" destOrd="0" parTransId="{38BBC4B8-8F6F-45EF-AA51-6333A135614E}" sibTransId="{57AEE0EA-09D8-49EA-9F73-2C0E8101F3CE}"/>
    <dgm:cxn modelId="{A3C560FC-1E1A-4A71-BE36-D6C1490CC556}" type="presOf" srcId="{8796162A-D662-469D-AAAD-22862AAF9E19}" destId="{8F643A1B-1DD5-4C23-B9DC-5AE803BCD132}" srcOrd="0" destOrd="3" presId="urn:microsoft.com/office/officeart/2005/8/layout/hList1"/>
    <dgm:cxn modelId="{9C591634-F504-424A-AF81-CCD089DD53AE}" srcId="{A7074840-953B-48A5-9545-5890A28FE4F7}" destId="{D23D1860-44A3-4E23-84AA-FA6E886123C0}" srcOrd="0" destOrd="0" parTransId="{D6184601-2ECE-446B-B133-4A6022DF532E}" sibTransId="{15BA72EF-8EE3-4B1C-8F30-5268282A62EF}"/>
    <dgm:cxn modelId="{D59044FD-7584-4617-8A00-DBFDD46CF84F}" srcId="{A386279A-95DF-4EE8-BF39-684FDA2EF01C}" destId="{021A2768-2453-4F48-B46E-B5509FD23CD7}" srcOrd="2" destOrd="0" parTransId="{3F41FA2E-6C31-4AF4-85FF-2594B2F13477}" sibTransId="{7B53A084-3FF9-4DF9-962F-9E98365082EF}"/>
    <dgm:cxn modelId="{83A59B23-E91A-488C-A771-525660F660F5}" srcId="{A386279A-95DF-4EE8-BF39-684FDA2EF01C}" destId="{8796162A-D662-469D-AAAD-22862AAF9E19}" srcOrd="3" destOrd="0" parTransId="{4A83F39C-5CAF-4507-B8DC-76477933C815}" sibTransId="{EA8DE827-106F-4318-BD82-91C66F0C4D4D}"/>
    <dgm:cxn modelId="{0A7C626A-5E54-4B09-A62E-EC003D798FBC}" srcId="{F7EAD7AD-D96F-4725-AF6D-B2905D8395FD}" destId="{A386279A-95DF-4EE8-BF39-684FDA2EF01C}" srcOrd="0" destOrd="0" parTransId="{B25616E5-B6CF-49B3-8A97-064579B665D3}" sibTransId="{C5D88F6F-FC80-44ED-B501-06963CA48A62}"/>
    <dgm:cxn modelId="{4934DBC5-6930-49D1-8E3B-003CA1ACC86B}" type="presOf" srcId="{5C185F97-1BF2-47A0-ADAA-569CD5A18417}" destId="{FD104CDE-81F7-4E7D-B40A-AE5FB8C36123}" srcOrd="0" destOrd="0" presId="urn:microsoft.com/office/officeart/2005/8/layout/hList1"/>
    <dgm:cxn modelId="{91408C8C-D0E2-40A5-9DE4-748565403943}" type="presOf" srcId="{D23D1860-44A3-4E23-84AA-FA6E886123C0}" destId="{83A58835-007B-4640-8DD0-F4563F951733}" srcOrd="0" destOrd="0" presId="urn:microsoft.com/office/officeart/2005/8/layout/hList1"/>
    <dgm:cxn modelId="{D941107B-0A8D-47D1-B31F-1F6731BFC932}" type="presOf" srcId="{85014F4B-C6A0-4F80-AFA3-1D004BFB32A1}" destId="{8F643A1B-1DD5-4C23-B9DC-5AE803BCD132}" srcOrd="0" destOrd="0" presId="urn:microsoft.com/office/officeart/2005/8/layout/hList1"/>
    <dgm:cxn modelId="{57C174EA-8666-41B5-9069-947B019B1F41}" type="presOf" srcId="{6C367CC4-F6F4-476C-8DF6-9CD507220B89}" destId="{780C513D-FF9F-45F8-BDAE-1673D647475E}" srcOrd="0" destOrd="0" presId="urn:microsoft.com/office/officeart/2005/8/layout/hList1"/>
    <dgm:cxn modelId="{2A375292-A55B-4B69-9A9A-ABFA2B58AA6F}" type="presOf" srcId="{021A2768-2453-4F48-B46E-B5509FD23CD7}" destId="{8F643A1B-1DD5-4C23-B9DC-5AE803BCD132}" srcOrd="0" destOrd="2" presId="urn:microsoft.com/office/officeart/2005/8/layout/hList1"/>
    <dgm:cxn modelId="{CDDE0C56-091C-4277-92BB-6A1F81C59CD5}" type="presOf" srcId="{A7074840-953B-48A5-9545-5890A28FE4F7}" destId="{4AAEC95B-AE1B-4D6B-B947-B39CD60C2227}" srcOrd="0" destOrd="0" presId="urn:microsoft.com/office/officeart/2005/8/layout/hList1"/>
    <dgm:cxn modelId="{D45E52C0-76A7-43EA-BE7C-71DC70184C35}" srcId="{A7074840-953B-48A5-9545-5890A28FE4F7}" destId="{E4C01CD2-6079-4467-AE8C-8904A591DB99}" srcOrd="2" destOrd="0" parTransId="{2837FD18-550A-4AF2-93D7-3F539160E2CD}" sibTransId="{80339DBA-E4A9-4810-8459-979B3AD7AF6C}"/>
    <dgm:cxn modelId="{77F8E778-6A1A-4AA0-BAC5-77CA3A9B6763}" type="presOf" srcId="{F7EAD7AD-D96F-4725-AF6D-B2905D8395FD}" destId="{73F78C13-3CEE-49E9-B254-6D2234939E3A}" srcOrd="0" destOrd="0" presId="urn:microsoft.com/office/officeart/2005/8/layout/hList1"/>
    <dgm:cxn modelId="{F3E1B725-8029-4954-B88E-E14848C9B002}" type="presParOf" srcId="{73F78C13-3CEE-49E9-B254-6D2234939E3A}" destId="{F2B2611A-418C-4371-B4C1-B5EC24458C77}" srcOrd="0" destOrd="0" presId="urn:microsoft.com/office/officeart/2005/8/layout/hList1"/>
    <dgm:cxn modelId="{B3594535-46D5-4728-A8C7-C69AC6C793B2}" type="presParOf" srcId="{F2B2611A-418C-4371-B4C1-B5EC24458C77}" destId="{DADFF206-A84B-4912-A9D7-BECC941BC75E}" srcOrd="0" destOrd="0" presId="urn:microsoft.com/office/officeart/2005/8/layout/hList1"/>
    <dgm:cxn modelId="{AAF5D939-8A38-4A80-98C2-EFEB28F435F9}" type="presParOf" srcId="{F2B2611A-418C-4371-B4C1-B5EC24458C77}" destId="{8F643A1B-1DD5-4C23-B9DC-5AE803BCD132}" srcOrd="1" destOrd="0" presId="urn:microsoft.com/office/officeart/2005/8/layout/hList1"/>
    <dgm:cxn modelId="{8BAFB3E1-EBE3-4497-842E-4CF171664ECF}" type="presParOf" srcId="{73F78C13-3CEE-49E9-B254-6D2234939E3A}" destId="{3236F1F9-FFA3-47E9-905C-DDD16D88AB40}" srcOrd="1" destOrd="0" presId="urn:microsoft.com/office/officeart/2005/8/layout/hList1"/>
    <dgm:cxn modelId="{1734DD4B-C1F5-4C81-9EE2-4F8C31F345BC}" type="presParOf" srcId="{73F78C13-3CEE-49E9-B254-6D2234939E3A}" destId="{AD94A18A-7860-4AE0-B656-9882A3EF8292}" srcOrd="2" destOrd="0" presId="urn:microsoft.com/office/officeart/2005/8/layout/hList1"/>
    <dgm:cxn modelId="{0C98CB4C-4BE4-4440-A070-D182DF5A6711}" type="presParOf" srcId="{AD94A18A-7860-4AE0-B656-9882A3EF8292}" destId="{FD104CDE-81F7-4E7D-B40A-AE5FB8C36123}" srcOrd="0" destOrd="0" presId="urn:microsoft.com/office/officeart/2005/8/layout/hList1"/>
    <dgm:cxn modelId="{51462770-1C8B-4D5B-B08E-D64A842BD639}" type="presParOf" srcId="{AD94A18A-7860-4AE0-B656-9882A3EF8292}" destId="{780C513D-FF9F-45F8-BDAE-1673D647475E}" srcOrd="1" destOrd="0" presId="urn:microsoft.com/office/officeart/2005/8/layout/hList1"/>
    <dgm:cxn modelId="{C3939FFB-7BEE-4959-BE02-EEF91E1BB808}" type="presParOf" srcId="{73F78C13-3CEE-49E9-B254-6D2234939E3A}" destId="{B82F73AB-0968-4C34-A1E3-5309D0956D19}" srcOrd="3" destOrd="0" presId="urn:microsoft.com/office/officeart/2005/8/layout/hList1"/>
    <dgm:cxn modelId="{4F2F2185-FF64-4070-BB70-659029AE89C9}" type="presParOf" srcId="{73F78C13-3CEE-49E9-B254-6D2234939E3A}" destId="{2713749D-8B82-438B-979D-BBE38CBA52A4}" srcOrd="4" destOrd="0" presId="urn:microsoft.com/office/officeart/2005/8/layout/hList1"/>
    <dgm:cxn modelId="{F070A0DF-9B32-4E31-801C-E68F4F596B9D}" type="presParOf" srcId="{2713749D-8B82-438B-979D-BBE38CBA52A4}" destId="{4AAEC95B-AE1B-4D6B-B947-B39CD60C2227}" srcOrd="0" destOrd="0" presId="urn:microsoft.com/office/officeart/2005/8/layout/hList1"/>
    <dgm:cxn modelId="{9CE3BBAA-2DA6-4F34-9032-BD81EB422B03}" type="presParOf" srcId="{2713749D-8B82-438B-979D-BBE38CBA52A4}" destId="{83A58835-007B-4640-8DD0-F4563F95173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B81D7-66F8-4311-9C29-FC46D29FA531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36A1631-8D74-4AC4-94B0-A489822343FE}">
      <dgm:prSet phldrT="[텍스트]" custT="1"/>
      <dgm:spPr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latinLnBrk="1"/>
          <a:r>
            <a:rPr lang="en-US" altLang="ko-KR" sz="2200" b="1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Serving Tea Lecture</a:t>
          </a:r>
        </a:p>
      </dgm:t>
    </dgm:pt>
    <dgm:pt modelId="{C566C384-9ABC-4DE7-A9DF-F2B037042F61}" type="parTrans" cxnId="{E039FF7F-6EA0-4B48-B826-662830281EB1}">
      <dgm:prSet/>
      <dgm:spPr/>
      <dgm:t>
        <a:bodyPr/>
        <a:lstStyle/>
        <a:p>
          <a:pPr latinLnBrk="1"/>
          <a:endParaRPr lang="ko-KR" altLang="en-US"/>
        </a:p>
      </dgm:t>
    </dgm:pt>
    <dgm:pt modelId="{03E276B4-870E-4D92-8316-77219C5DC76A}" type="sibTrans" cxnId="{E039FF7F-6EA0-4B48-B826-662830281EB1}">
      <dgm:prSet/>
      <dgm:spPr/>
      <dgm:t>
        <a:bodyPr/>
        <a:lstStyle/>
        <a:p>
          <a:pPr latinLnBrk="1"/>
          <a:endParaRPr lang="ko-KR" altLang="en-US"/>
        </a:p>
      </dgm:t>
    </dgm:pt>
    <dgm:pt modelId="{EE96E141-9D02-4178-AC1A-CA1832637AF9}">
      <dgm:prSet phldrT="[텍스트]" custT="1"/>
      <dgm:spPr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latinLnBrk="1"/>
          <a:r>
            <a:rPr lang="en-US" altLang="ko-KR" sz="2200" b="1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PPL</a:t>
          </a:r>
          <a:endParaRPr lang="ko-KR" altLang="en-US" sz="2200" b="1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gm:t>
    </dgm:pt>
    <dgm:pt modelId="{071FA370-BC16-4046-94EE-84107705B2BE}" type="parTrans" cxnId="{9F821FC8-FB0B-4BE3-A62F-29BF651BC1A1}">
      <dgm:prSet/>
      <dgm:spPr/>
      <dgm:t>
        <a:bodyPr/>
        <a:lstStyle/>
        <a:p>
          <a:pPr latinLnBrk="1"/>
          <a:endParaRPr lang="ko-KR" altLang="en-US"/>
        </a:p>
      </dgm:t>
    </dgm:pt>
    <dgm:pt modelId="{BADBC856-CC1E-43DC-8421-2E2A65CB49DE}" type="sibTrans" cxnId="{9F821FC8-FB0B-4BE3-A62F-29BF651BC1A1}">
      <dgm:prSet/>
      <dgm:spPr/>
      <dgm:t>
        <a:bodyPr/>
        <a:lstStyle/>
        <a:p>
          <a:pPr latinLnBrk="1"/>
          <a:endParaRPr lang="ko-KR" altLang="en-US"/>
        </a:p>
      </dgm:t>
    </dgm:pt>
    <dgm:pt modelId="{A274395C-E9ED-451A-8556-EBE113166A9C}">
      <dgm:prSet phldrT="[텍스트]" custT="1"/>
      <dgm:spPr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latinLnBrk="1"/>
          <a:r>
            <a:rPr lang="en-US" altLang="ko-KR" sz="2200" b="1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Co-Marketing</a:t>
          </a:r>
          <a:endParaRPr lang="ko-KR" altLang="en-US" sz="2200" b="1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gm:t>
    </dgm:pt>
    <dgm:pt modelId="{C23E69BD-B6F2-418B-B852-AE1040C1CFAB}" type="parTrans" cxnId="{C8349552-BF20-4368-8592-6590D9EC6929}">
      <dgm:prSet/>
      <dgm:spPr/>
      <dgm:t>
        <a:bodyPr/>
        <a:lstStyle/>
        <a:p>
          <a:pPr latinLnBrk="1"/>
          <a:endParaRPr lang="ko-KR" altLang="en-US"/>
        </a:p>
      </dgm:t>
    </dgm:pt>
    <dgm:pt modelId="{40F84F77-FC04-409B-B64F-9767A2C66FEA}" type="sibTrans" cxnId="{C8349552-BF20-4368-8592-6590D9EC6929}">
      <dgm:prSet/>
      <dgm:spPr/>
      <dgm:t>
        <a:bodyPr/>
        <a:lstStyle/>
        <a:p>
          <a:pPr latinLnBrk="1"/>
          <a:endParaRPr lang="ko-KR" altLang="en-US"/>
        </a:p>
      </dgm:t>
    </dgm:pt>
    <dgm:pt modelId="{A39EC18C-785C-47FC-B81B-B6E567EFDA2D}">
      <dgm:prSet phldrT="[텍스트]" custT="1"/>
      <dgm:spPr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Contract with local  fitness club or yoga institutes</a:t>
          </a:r>
          <a:endParaRPr lang="ko-KR" altLang="en-US" sz="1800" b="1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gm:t>
    </dgm:pt>
    <dgm:pt modelId="{B5972959-0CAB-47B0-9D3E-A45E7E6F042C}" type="parTrans" cxnId="{1CE208ED-D33A-4033-A5B6-F794C27CE176}">
      <dgm:prSet/>
      <dgm:spPr/>
      <dgm:t>
        <a:bodyPr/>
        <a:lstStyle/>
        <a:p>
          <a:pPr latinLnBrk="1"/>
          <a:endParaRPr lang="ko-KR" altLang="en-US"/>
        </a:p>
      </dgm:t>
    </dgm:pt>
    <dgm:pt modelId="{8E4C6FB5-B95A-4A74-AE58-30B41CD0FC2A}" type="sibTrans" cxnId="{1CE208ED-D33A-4033-A5B6-F794C27CE176}">
      <dgm:prSet/>
      <dgm:spPr/>
      <dgm:t>
        <a:bodyPr/>
        <a:lstStyle/>
        <a:p>
          <a:pPr latinLnBrk="1"/>
          <a:endParaRPr lang="ko-KR" altLang="en-US"/>
        </a:p>
      </dgm:t>
    </dgm:pt>
    <dgm:pt modelId="{4AC03024-FFD4-4B24-B7F7-596030441C2F}">
      <dgm:prSet phldrT="[텍스트]" custT="1"/>
      <dgm:spPr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Schools, institutes</a:t>
          </a:r>
        </a:p>
      </dgm:t>
    </dgm:pt>
    <dgm:pt modelId="{9A941DF4-BCCD-4545-BDDE-8DAF7D9BBA0E}" type="parTrans" cxnId="{A1B4D48E-0F3E-4BFA-AE11-7F9A205171E9}">
      <dgm:prSet/>
      <dgm:spPr/>
      <dgm:t>
        <a:bodyPr/>
        <a:lstStyle/>
        <a:p>
          <a:pPr latinLnBrk="1"/>
          <a:endParaRPr lang="ko-KR" altLang="en-US"/>
        </a:p>
      </dgm:t>
    </dgm:pt>
    <dgm:pt modelId="{D314253D-8728-4D2C-AB1B-2CEE23F79CDB}" type="sibTrans" cxnId="{A1B4D48E-0F3E-4BFA-AE11-7F9A205171E9}">
      <dgm:prSet/>
      <dgm:spPr/>
      <dgm:t>
        <a:bodyPr/>
        <a:lstStyle/>
        <a:p>
          <a:pPr latinLnBrk="1"/>
          <a:endParaRPr lang="ko-KR" altLang="en-US"/>
        </a:p>
      </dgm:t>
    </dgm:pt>
    <dgm:pt modelId="{1268E8D9-6600-4F6C-83A0-D2EB4BB4BD4B}">
      <dgm:prSet phldrT="[텍스트]" custT="1"/>
      <dgm:spPr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 Angel-in-us in ‘(Birth of the rich)’</a:t>
          </a:r>
          <a:endParaRPr lang="ko-KR" altLang="en-US" sz="1800" b="1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gm:t>
    </dgm:pt>
    <dgm:pt modelId="{43FD05D0-C53B-4A3C-AF50-E67020D370DF}" type="parTrans" cxnId="{5AC4A502-61FD-40BE-8F82-0264140A9DED}">
      <dgm:prSet/>
      <dgm:spPr/>
      <dgm:t>
        <a:bodyPr/>
        <a:lstStyle/>
        <a:p>
          <a:pPr latinLnBrk="1"/>
          <a:endParaRPr lang="ko-KR" altLang="en-US"/>
        </a:p>
      </dgm:t>
    </dgm:pt>
    <dgm:pt modelId="{EAFE0B64-70B7-4688-B7BF-E14447F5EB09}" type="sibTrans" cxnId="{5AC4A502-61FD-40BE-8F82-0264140A9DED}">
      <dgm:prSet/>
      <dgm:spPr/>
      <dgm:t>
        <a:bodyPr/>
        <a:lstStyle/>
        <a:p>
          <a:pPr latinLnBrk="1"/>
          <a:endParaRPr lang="ko-KR" altLang="en-US"/>
        </a:p>
      </dgm:t>
    </dgm:pt>
    <dgm:pt modelId="{1A550FB2-CF76-4B36-922F-547B9BBBDEA8}">
      <dgm:prSet phldrT="[텍스트]" custT="1"/>
      <dgm:spPr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Genesis in 24</a:t>
          </a:r>
          <a:endParaRPr lang="ko-KR" altLang="en-US" sz="1800" b="1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gm:t>
    </dgm:pt>
    <dgm:pt modelId="{90062E23-AF32-4FCE-9B4A-E2F0645EA8B0}" type="sibTrans" cxnId="{A49C3A90-04DC-42BA-BF69-BF7967614320}">
      <dgm:prSet/>
      <dgm:spPr/>
      <dgm:t>
        <a:bodyPr/>
        <a:lstStyle/>
        <a:p>
          <a:pPr latinLnBrk="1"/>
          <a:endParaRPr lang="ko-KR" altLang="en-US"/>
        </a:p>
      </dgm:t>
    </dgm:pt>
    <dgm:pt modelId="{49C0CA3C-083D-40E3-B4D9-2A54486A48AD}" type="parTrans" cxnId="{A49C3A90-04DC-42BA-BF69-BF7967614320}">
      <dgm:prSet/>
      <dgm:spPr/>
      <dgm:t>
        <a:bodyPr/>
        <a:lstStyle/>
        <a:p>
          <a:pPr latinLnBrk="1"/>
          <a:endParaRPr lang="ko-KR" altLang="en-US"/>
        </a:p>
      </dgm:t>
    </dgm:pt>
    <dgm:pt modelId="{C627A056-4D18-4388-AB74-56842CB6597C}" type="pres">
      <dgm:prSet presAssocID="{6EBB81D7-66F8-4311-9C29-FC46D29FA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2D5AA9-D8F4-4664-B653-16D11CB58346}" type="pres">
      <dgm:prSet presAssocID="{136A1631-8D74-4AC4-94B0-A489822343FE}" presName="composite" presStyleCnt="0"/>
      <dgm:spPr/>
    </dgm:pt>
    <dgm:pt modelId="{686B4068-E86A-4CA7-9B6A-5C2D2C0FB731}" type="pres">
      <dgm:prSet presAssocID="{136A1631-8D74-4AC4-94B0-A489822343F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370D09-CA8F-4CF6-8688-4DF6FE3BEED7}" type="pres">
      <dgm:prSet presAssocID="{136A1631-8D74-4AC4-94B0-A489822343FE}" presName="txShp" presStyleLbl="node1" presStyleIdx="0" presStyleCnt="3" custLinFactNeighborX="-169" custLinFactNeighborY="-22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0CE61A-B407-4495-8AC0-67EBCBB5C970}" type="pres">
      <dgm:prSet presAssocID="{03E276B4-870E-4D92-8316-77219C5DC76A}" presName="spacing" presStyleCnt="0"/>
      <dgm:spPr/>
    </dgm:pt>
    <dgm:pt modelId="{DB2F6A34-B5AB-4260-85AE-101225CBC76A}" type="pres">
      <dgm:prSet presAssocID="{EE96E141-9D02-4178-AC1A-CA1832637AF9}" presName="composite" presStyleCnt="0"/>
      <dgm:spPr/>
    </dgm:pt>
    <dgm:pt modelId="{8EDFBA2F-604D-4F30-84A0-189F2B705487}" type="pres">
      <dgm:prSet presAssocID="{EE96E141-9D02-4178-AC1A-CA1832637AF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C990B5-F367-45FE-96E7-33078AD08CB9}" type="pres">
      <dgm:prSet presAssocID="{EE96E141-9D02-4178-AC1A-CA1832637AF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72A1DB-4CDA-4171-B6AA-5AECB5CF95B7}" type="pres">
      <dgm:prSet presAssocID="{BADBC856-CC1E-43DC-8421-2E2A65CB49DE}" presName="spacing" presStyleCnt="0"/>
      <dgm:spPr/>
    </dgm:pt>
    <dgm:pt modelId="{5D63C3E4-4428-42EE-9845-313F46CB2DFB}" type="pres">
      <dgm:prSet presAssocID="{A274395C-E9ED-451A-8556-EBE113166A9C}" presName="composite" presStyleCnt="0"/>
      <dgm:spPr/>
    </dgm:pt>
    <dgm:pt modelId="{77E2962D-5F41-4498-9878-F5C346D1098E}" type="pres">
      <dgm:prSet presAssocID="{A274395C-E9ED-451A-8556-EBE113166A9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F66492-A127-4F98-B347-AF8630FEF8EC}" type="pres">
      <dgm:prSet presAssocID="{A274395C-E9ED-451A-8556-EBE113166A9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21F031A-475F-4D20-8F8F-CA1DB74DE2C3}" type="presOf" srcId="{136A1631-8D74-4AC4-94B0-A489822343FE}" destId="{EB370D09-CA8F-4CF6-8688-4DF6FE3BEED7}" srcOrd="0" destOrd="0" presId="urn:microsoft.com/office/officeart/2005/8/layout/vList3#1"/>
    <dgm:cxn modelId="{66FA0D3D-C8D9-49F8-8457-FB8A60B7CCFB}" type="presOf" srcId="{6EBB81D7-66F8-4311-9C29-FC46D29FA531}" destId="{C627A056-4D18-4388-AB74-56842CB6597C}" srcOrd="0" destOrd="0" presId="urn:microsoft.com/office/officeart/2005/8/layout/vList3#1"/>
    <dgm:cxn modelId="{461276D4-DEF8-4FB5-890C-FEC1D678D889}" type="presOf" srcId="{4AC03024-FFD4-4B24-B7F7-596030441C2F}" destId="{EB370D09-CA8F-4CF6-8688-4DF6FE3BEED7}" srcOrd="0" destOrd="1" presId="urn:microsoft.com/office/officeart/2005/8/layout/vList3#1"/>
    <dgm:cxn modelId="{A1B4D48E-0F3E-4BFA-AE11-7F9A205171E9}" srcId="{136A1631-8D74-4AC4-94B0-A489822343FE}" destId="{4AC03024-FFD4-4B24-B7F7-596030441C2F}" srcOrd="0" destOrd="0" parTransId="{9A941DF4-BCCD-4545-BDDE-8DAF7D9BBA0E}" sibTransId="{D314253D-8728-4D2C-AB1B-2CEE23F79CDB}"/>
    <dgm:cxn modelId="{5AC3F769-FA2A-4B6B-BE54-97E9E1E0F659}" type="presOf" srcId="{1A550FB2-CF76-4B36-922F-547B9BBBDEA8}" destId="{BDC990B5-F367-45FE-96E7-33078AD08CB9}" srcOrd="0" destOrd="1" presId="urn:microsoft.com/office/officeart/2005/8/layout/vList3#1"/>
    <dgm:cxn modelId="{C8349552-BF20-4368-8592-6590D9EC6929}" srcId="{6EBB81D7-66F8-4311-9C29-FC46D29FA531}" destId="{A274395C-E9ED-451A-8556-EBE113166A9C}" srcOrd="2" destOrd="0" parTransId="{C23E69BD-B6F2-418B-B852-AE1040C1CFAB}" sibTransId="{40F84F77-FC04-409B-B64F-9767A2C66FEA}"/>
    <dgm:cxn modelId="{A49C3A90-04DC-42BA-BF69-BF7967614320}" srcId="{EE96E141-9D02-4178-AC1A-CA1832637AF9}" destId="{1A550FB2-CF76-4B36-922F-547B9BBBDEA8}" srcOrd="0" destOrd="0" parTransId="{49C0CA3C-083D-40E3-B4D9-2A54486A48AD}" sibTransId="{90062E23-AF32-4FCE-9B4A-E2F0645EA8B0}"/>
    <dgm:cxn modelId="{E039FF7F-6EA0-4B48-B826-662830281EB1}" srcId="{6EBB81D7-66F8-4311-9C29-FC46D29FA531}" destId="{136A1631-8D74-4AC4-94B0-A489822343FE}" srcOrd="0" destOrd="0" parTransId="{C566C384-9ABC-4DE7-A9DF-F2B037042F61}" sibTransId="{03E276B4-870E-4D92-8316-77219C5DC76A}"/>
    <dgm:cxn modelId="{9F821FC8-FB0B-4BE3-A62F-29BF651BC1A1}" srcId="{6EBB81D7-66F8-4311-9C29-FC46D29FA531}" destId="{EE96E141-9D02-4178-AC1A-CA1832637AF9}" srcOrd="1" destOrd="0" parTransId="{071FA370-BC16-4046-94EE-84107705B2BE}" sibTransId="{BADBC856-CC1E-43DC-8421-2E2A65CB49DE}"/>
    <dgm:cxn modelId="{8BF25CBB-42DF-4208-A47C-40DDFF880BC1}" type="presOf" srcId="{EE96E141-9D02-4178-AC1A-CA1832637AF9}" destId="{BDC990B5-F367-45FE-96E7-33078AD08CB9}" srcOrd="0" destOrd="0" presId="urn:microsoft.com/office/officeart/2005/8/layout/vList3#1"/>
    <dgm:cxn modelId="{5AC4A502-61FD-40BE-8F82-0264140A9DED}" srcId="{EE96E141-9D02-4178-AC1A-CA1832637AF9}" destId="{1268E8D9-6600-4F6C-83A0-D2EB4BB4BD4B}" srcOrd="1" destOrd="0" parTransId="{43FD05D0-C53B-4A3C-AF50-E67020D370DF}" sibTransId="{EAFE0B64-70B7-4688-B7BF-E14447F5EB09}"/>
    <dgm:cxn modelId="{DF103D20-FE55-4D52-AA72-D1F09A403471}" type="presOf" srcId="{1268E8D9-6600-4F6C-83A0-D2EB4BB4BD4B}" destId="{BDC990B5-F367-45FE-96E7-33078AD08CB9}" srcOrd="0" destOrd="2" presId="urn:microsoft.com/office/officeart/2005/8/layout/vList3#1"/>
    <dgm:cxn modelId="{E429E6E1-E648-4754-84B1-B9F82BB4F595}" type="presOf" srcId="{A39EC18C-785C-47FC-B81B-B6E567EFDA2D}" destId="{E8F66492-A127-4F98-B347-AF8630FEF8EC}" srcOrd="0" destOrd="1" presId="urn:microsoft.com/office/officeart/2005/8/layout/vList3#1"/>
    <dgm:cxn modelId="{1CE208ED-D33A-4033-A5B6-F794C27CE176}" srcId="{A274395C-E9ED-451A-8556-EBE113166A9C}" destId="{A39EC18C-785C-47FC-B81B-B6E567EFDA2D}" srcOrd="0" destOrd="0" parTransId="{B5972959-0CAB-47B0-9D3E-A45E7E6F042C}" sibTransId="{8E4C6FB5-B95A-4A74-AE58-30B41CD0FC2A}"/>
    <dgm:cxn modelId="{CAABCCDD-8E09-4F45-B7D4-9920ABB44DA5}" type="presOf" srcId="{A274395C-E9ED-451A-8556-EBE113166A9C}" destId="{E8F66492-A127-4F98-B347-AF8630FEF8EC}" srcOrd="0" destOrd="0" presId="urn:microsoft.com/office/officeart/2005/8/layout/vList3#1"/>
    <dgm:cxn modelId="{AA8B326A-7765-4261-9AAD-4B705356B1BA}" type="presParOf" srcId="{C627A056-4D18-4388-AB74-56842CB6597C}" destId="{DB2D5AA9-D8F4-4664-B653-16D11CB58346}" srcOrd="0" destOrd="0" presId="urn:microsoft.com/office/officeart/2005/8/layout/vList3#1"/>
    <dgm:cxn modelId="{41D9738B-8CF7-452D-88B3-23E5C7024D62}" type="presParOf" srcId="{DB2D5AA9-D8F4-4664-B653-16D11CB58346}" destId="{686B4068-E86A-4CA7-9B6A-5C2D2C0FB731}" srcOrd="0" destOrd="0" presId="urn:microsoft.com/office/officeart/2005/8/layout/vList3#1"/>
    <dgm:cxn modelId="{CF8CED2D-ED94-4B51-966A-3BDE376EDD68}" type="presParOf" srcId="{DB2D5AA9-D8F4-4664-B653-16D11CB58346}" destId="{EB370D09-CA8F-4CF6-8688-4DF6FE3BEED7}" srcOrd="1" destOrd="0" presId="urn:microsoft.com/office/officeart/2005/8/layout/vList3#1"/>
    <dgm:cxn modelId="{989C205C-802C-4FD6-8C22-054FB7AC9D2E}" type="presParOf" srcId="{C627A056-4D18-4388-AB74-56842CB6597C}" destId="{FD0CE61A-B407-4495-8AC0-67EBCBB5C970}" srcOrd="1" destOrd="0" presId="urn:microsoft.com/office/officeart/2005/8/layout/vList3#1"/>
    <dgm:cxn modelId="{0376AEA3-E96C-49D9-BA7A-29EB0DF9A87D}" type="presParOf" srcId="{C627A056-4D18-4388-AB74-56842CB6597C}" destId="{DB2F6A34-B5AB-4260-85AE-101225CBC76A}" srcOrd="2" destOrd="0" presId="urn:microsoft.com/office/officeart/2005/8/layout/vList3#1"/>
    <dgm:cxn modelId="{C400755A-0BF8-476C-B641-D07C09AED4EC}" type="presParOf" srcId="{DB2F6A34-B5AB-4260-85AE-101225CBC76A}" destId="{8EDFBA2F-604D-4F30-84A0-189F2B705487}" srcOrd="0" destOrd="0" presId="urn:microsoft.com/office/officeart/2005/8/layout/vList3#1"/>
    <dgm:cxn modelId="{1D8B2E1C-32B8-4B90-85B7-C8813111BD74}" type="presParOf" srcId="{DB2F6A34-B5AB-4260-85AE-101225CBC76A}" destId="{BDC990B5-F367-45FE-96E7-33078AD08CB9}" srcOrd="1" destOrd="0" presId="urn:microsoft.com/office/officeart/2005/8/layout/vList3#1"/>
    <dgm:cxn modelId="{9A7C186F-C111-408A-AC86-6A250A46DFFD}" type="presParOf" srcId="{C627A056-4D18-4388-AB74-56842CB6597C}" destId="{3072A1DB-4CDA-4171-B6AA-5AECB5CF95B7}" srcOrd="3" destOrd="0" presId="urn:microsoft.com/office/officeart/2005/8/layout/vList3#1"/>
    <dgm:cxn modelId="{1BD3370E-E45F-4F67-8FD2-F0B0DB41660D}" type="presParOf" srcId="{C627A056-4D18-4388-AB74-56842CB6597C}" destId="{5D63C3E4-4428-42EE-9845-313F46CB2DFB}" srcOrd="4" destOrd="0" presId="urn:microsoft.com/office/officeart/2005/8/layout/vList3#1"/>
    <dgm:cxn modelId="{4365A035-3BC1-49EE-87C2-3DDEC83C2934}" type="presParOf" srcId="{5D63C3E4-4428-42EE-9845-313F46CB2DFB}" destId="{77E2962D-5F41-4498-9878-F5C346D1098E}" srcOrd="0" destOrd="0" presId="urn:microsoft.com/office/officeart/2005/8/layout/vList3#1"/>
    <dgm:cxn modelId="{471247A8-D2AE-4589-ABCC-E3A519B76178}" type="presParOf" srcId="{5D63C3E4-4428-42EE-9845-313F46CB2DFB}" destId="{E8F66492-A127-4F98-B347-AF8630FEF8E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22335-C8EE-4542-BF58-93F92A6780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E089AB3-B7BB-4B9A-9CAB-4D95DA14B655}">
      <dgm:prSet phldrT="[텍스트]" custT="1"/>
      <dgm:spPr>
        <a:solidFill>
          <a:srgbClr val="4623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latinLnBrk="1"/>
          <a:r>
            <a:rPr lang="en-US" altLang="ko-KR" sz="2800" b="1" dirty="0" smtClean="0">
              <a:latin typeface="Calibri" pitchFamily="34" charset="0"/>
              <a:ea typeface="Arial Unicode MS" pitchFamily="50" charset="-127"/>
              <a:cs typeface="Arial Unicode MS" pitchFamily="50" charset="-127"/>
            </a:rPr>
            <a:t>Change the way of thinking</a:t>
          </a:r>
          <a:endParaRPr lang="ko-KR" altLang="en-US" sz="2800" b="1" dirty="0"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gm:t>
    </dgm:pt>
    <dgm:pt modelId="{D0B3B594-4ED1-4BE9-9445-A8A069D2D918}" type="parTrans" cxnId="{8F602F6E-E7AD-4028-B0C7-C2B24AA9F8B0}">
      <dgm:prSet/>
      <dgm:spPr/>
      <dgm:t>
        <a:bodyPr/>
        <a:lstStyle/>
        <a:p>
          <a:pPr latinLnBrk="1"/>
          <a:endParaRPr lang="ko-KR" altLang="en-US"/>
        </a:p>
      </dgm:t>
    </dgm:pt>
    <dgm:pt modelId="{FE55DAB6-C0E8-4CD5-83C3-4D4552B0D2AB}" type="sibTrans" cxnId="{8F602F6E-E7AD-4028-B0C7-C2B24AA9F8B0}">
      <dgm:prSet/>
      <dgm:spPr/>
      <dgm:t>
        <a:bodyPr/>
        <a:lstStyle/>
        <a:p>
          <a:pPr latinLnBrk="1"/>
          <a:endParaRPr lang="ko-KR" altLang="en-US"/>
        </a:p>
      </dgm:t>
    </dgm:pt>
    <dgm:pt modelId="{A5345F9C-3836-4179-8CFE-4BAC4E6FF3D3}">
      <dgm:prSet phldrT="[텍스트]" custT="1"/>
      <dgm:spPr>
        <a:solidFill>
          <a:srgbClr val="4623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latinLnBrk="1"/>
          <a:r>
            <a:rPr lang="en-US" altLang="ko-KR" sz="2800" b="1" dirty="0" smtClean="0">
              <a:latin typeface="Calibri" pitchFamily="34" charset="0"/>
              <a:ea typeface="Arial Unicode MS" pitchFamily="50" charset="-127"/>
              <a:cs typeface="Arial Unicode MS" pitchFamily="50" charset="-127"/>
            </a:rPr>
            <a:t>Listen to loyal customers</a:t>
          </a:r>
          <a:endParaRPr lang="ko-KR" altLang="en-US" sz="2800" b="1" dirty="0"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gm:t>
    </dgm:pt>
    <dgm:pt modelId="{53A65830-9A05-49FC-8FF2-9579BA6284E9}" type="parTrans" cxnId="{AFB4E14F-161C-4A8C-B740-47A1CADF881E}">
      <dgm:prSet/>
      <dgm:spPr/>
      <dgm:t>
        <a:bodyPr/>
        <a:lstStyle/>
        <a:p>
          <a:pPr latinLnBrk="1"/>
          <a:endParaRPr lang="ko-KR" altLang="en-US"/>
        </a:p>
      </dgm:t>
    </dgm:pt>
    <dgm:pt modelId="{73299B6B-06B9-4D9E-998E-20C145CCD283}" type="sibTrans" cxnId="{AFB4E14F-161C-4A8C-B740-47A1CADF881E}">
      <dgm:prSet/>
      <dgm:spPr/>
      <dgm:t>
        <a:bodyPr/>
        <a:lstStyle/>
        <a:p>
          <a:pPr latinLnBrk="1"/>
          <a:endParaRPr lang="ko-KR" altLang="en-US"/>
        </a:p>
      </dgm:t>
    </dgm:pt>
    <dgm:pt modelId="{BA121ED6-CF7C-4B07-AE0F-A3B74A49C17B}">
      <dgm:prSet phldrT="[텍스트]" custT="1"/>
      <dgm:spPr>
        <a:ln w="38100">
          <a:solidFill>
            <a:srgbClr val="462300"/>
          </a:solidFill>
          <a:prstDash val="dash"/>
        </a:ln>
      </dgm:spPr>
      <dgm:t>
        <a:bodyPr/>
        <a:lstStyle/>
        <a:p>
          <a:pPr latinLnBrk="1"/>
          <a:r>
            <a:rPr lang="en-US" altLang="ko-KR" sz="2800" dirty="0" smtClean="0">
              <a:latin typeface="Calibri" pitchFamily="34" charset="0"/>
            </a:rPr>
            <a:t>Niche market</a:t>
          </a:r>
          <a:br>
            <a:rPr lang="en-US" altLang="ko-KR" sz="2800" dirty="0" smtClean="0">
              <a:latin typeface="Calibri" pitchFamily="34" charset="0"/>
            </a:rPr>
          </a:br>
          <a:r>
            <a:rPr lang="en-US" altLang="ko-KR" sz="2800" dirty="0" smtClean="0">
              <a:latin typeface="Calibri" pitchFamily="34" charset="0"/>
            </a:rPr>
            <a:t>ex)Store for men or mid-aged women</a:t>
          </a:r>
          <a:endParaRPr lang="ko-KR" altLang="en-US" sz="2800" dirty="0">
            <a:latin typeface="Calibri" pitchFamily="34" charset="0"/>
          </a:endParaRPr>
        </a:p>
      </dgm:t>
    </dgm:pt>
    <dgm:pt modelId="{FD8E0C95-4D0C-4F10-A33A-C328E2338205}" type="parTrans" cxnId="{6D6FCC90-1AFF-43F0-B1A4-42B05C98DCF6}">
      <dgm:prSet/>
      <dgm:spPr/>
      <dgm:t>
        <a:bodyPr/>
        <a:lstStyle/>
        <a:p>
          <a:pPr latinLnBrk="1"/>
          <a:endParaRPr lang="ko-KR" altLang="en-US"/>
        </a:p>
      </dgm:t>
    </dgm:pt>
    <dgm:pt modelId="{3616E8EE-C5E0-4293-9A83-98102440B6C9}" type="sibTrans" cxnId="{6D6FCC90-1AFF-43F0-B1A4-42B05C98DCF6}">
      <dgm:prSet/>
      <dgm:spPr/>
      <dgm:t>
        <a:bodyPr/>
        <a:lstStyle/>
        <a:p>
          <a:pPr latinLnBrk="1"/>
          <a:endParaRPr lang="ko-KR" altLang="en-US"/>
        </a:p>
      </dgm:t>
    </dgm:pt>
    <dgm:pt modelId="{006D6912-28A8-4030-8369-79E5B418A61D}">
      <dgm:prSet phldrT="[텍스트]" custT="1"/>
      <dgm:spPr>
        <a:ln w="38100">
          <a:solidFill>
            <a:srgbClr val="462300"/>
          </a:solidFill>
          <a:prstDash val="dash"/>
        </a:ln>
      </dgm:spPr>
      <dgm:t>
        <a:bodyPr/>
        <a:lstStyle/>
        <a:p>
          <a:pPr latinLnBrk="1"/>
          <a:r>
            <a:rPr lang="en-US" altLang="ko-KR" sz="2800" dirty="0" smtClean="0">
              <a:latin typeface="Calibri" pitchFamily="34" charset="0"/>
            </a:rPr>
            <a:t>- 80/20 rule</a:t>
          </a:r>
          <a:br>
            <a:rPr lang="en-US" altLang="ko-KR" sz="2800" dirty="0" smtClean="0">
              <a:latin typeface="Calibri" pitchFamily="34" charset="0"/>
            </a:rPr>
          </a:br>
          <a:r>
            <a:rPr lang="en-US" altLang="ko-KR" sz="2800" dirty="0" smtClean="0">
              <a:latin typeface="Calibri" pitchFamily="34" charset="0"/>
            </a:rPr>
            <a:t>- Market trend</a:t>
          </a:r>
          <a:endParaRPr lang="ko-KR" altLang="en-US" sz="2800" dirty="0">
            <a:latin typeface="Calibri" pitchFamily="34" charset="0"/>
          </a:endParaRPr>
        </a:p>
      </dgm:t>
    </dgm:pt>
    <dgm:pt modelId="{F78F159C-0370-4216-A7D0-9185E34BA51D}" type="parTrans" cxnId="{1AC62AF8-C17F-4E83-8395-912386CC4FD0}">
      <dgm:prSet/>
      <dgm:spPr/>
      <dgm:t>
        <a:bodyPr/>
        <a:lstStyle/>
        <a:p>
          <a:pPr latinLnBrk="1"/>
          <a:endParaRPr lang="ko-KR" altLang="en-US"/>
        </a:p>
      </dgm:t>
    </dgm:pt>
    <dgm:pt modelId="{71C93D68-BDAC-4DEA-AAD8-7268EB61F309}" type="sibTrans" cxnId="{1AC62AF8-C17F-4E83-8395-912386CC4FD0}">
      <dgm:prSet/>
      <dgm:spPr/>
      <dgm:t>
        <a:bodyPr/>
        <a:lstStyle/>
        <a:p>
          <a:pPr latinLnBrk="1"/>
          <a:endParaRPr lang="ko-KR" altLang="en-US"/>
        </a:p>
      </dgm:t>
    </dgm:pt>
    <dgm:pt modelId="{822A9B29-213E-40B8-B32E-786951D257D8}" type="pres">
      <dgm:prSet presAssocID="{DAB22335-C8EE-4542-BF58-93F92A6780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597FD1-5456-4864-9471-DD4E43F0C615}" type="pres">
      <dgm:prSet presAssocID="{BE089AB3-B7BB-4B9A-9CAB-4D95DA14B655}" presName="parentLin" presStyleCnt="0"/>
      <dgm:spPr/>
    </dgm:pt>
    <dgm:pt modelId="{B707F727-AA89-4BB6-AEFC-6FEEA82A18D2}" type="pres">
      <dgm:prSet presAssocID="{BE089AB3-B7BB-4B9A-9CAB-4D95DA14B655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D7E958B-172C-402B-8571-A4B892277D17}" type="pres">
      <dgm:prSet presAssocID="{BE089AB3-B7BB-4B9A-9CAB-4D95DA14B6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9A2A2B-6A38-4CBA-9497-ABFF75522325}" type="pres">
      <dgm:prSet presAssocID="{BE089AB3-B7BB-4B9A-9CAB-4D95DA14B655}" presName="negativeSpace" presStyleCnt="0"/>
      <dgm:spPr/>
    </dgm:pt>
    <dgm:pt modelId="{E7EF262E-18D8-4395-B04D-50B1615DDB7A}" type="pres">
      <dgm:prSet presAssocID="{BE089AB3-B7BB-4B9A-9CAB-4D95DA14B65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CC972A-9D2D-4599-A25E-22C1F23173A0}" type="pres">
      <dgm:prSet presAssocID="{FE55DAB6-C0E8-4CD5-83C3-4D4552B0D2AB}" presName="spaceBetweenRectangles" presStyleCnt="0"/>
      <dgm:spPr/>
    </dgm:pt>
    <dgm:pt modelId="{56A5631F-F46A-4B97-8ED4-1AE59E9A2016}" type="pres">
      <dgm:prSet presAssocID="{A5345F9C-3836-4179-8CFE-4BAC4E6FF3D3}" presName="parentLin" presStyleCnt="0"/>
      <dgm:spPr/>
    </dgm:pt>
    <dgm:pt modelId="{FEA580C3-726D-4AF8-9B0F-4B4626AE49CD}" type="pres">
      <dgm:prSet presAssocID="{A5345F9C-3836-4179-8CFE-4BAC4E6FF3D3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EE910B3-E0FD-428D-B9CC-807BC294259B}" type="pres">
      <dgm:prSet presAssocID="{A5345F9C-3836-4179-8CFE-4BAC4E6FF3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2150EE-086C-49AF-83E3-2C7C6A1E450B}" type="pres">
      <dgm:prSet presAssocID="{A5345F9C-3836-4179-8CFE-4BAC4E6FF3D3}" presName="negativeSpace" presStyleCnt="0"/>
      <dgm:spPr/>
    </dgm:pt>
    <dgm:pt modelId="{A5956AE3-3B2B-4264-B772-F214EDB101A7}" type="pres">
      <dgm:prSet presAssocID="{A5345F9C-3836-4179-8CFE-4BAC4E6FF3D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FD7715-38C3-4DBB-9566-8B2D49A7E09A}" type="presOf" srcId="{BA121ED6-CF7C-4B07-AE0F-A3B74A49C17B}" destId="{E7EF262E-18D8-4395-B04D-50B1615DDB7A}" srcOrd="0" destOrd="0" presId="urn:microsoft.com/office/officeart/2005/8/layout/list1"/>
    <dgm:cxn modelId="{FF3A863B-703B-46FC-B4C6-05C2B0421FA0}" type="presOf" srcId="{A5345F9C-3836-4179-8CFE-4BAC4E6FF3D3}" destId="{7EE910B3-E0FD-428D-B9CC-807BC294259B}" srcOrd="1" destOrd="0" presId="urn:microsoft.com/office/officeart/2005/8/layout/list1"/>
    <dgm:cxn modelId="{1AC62AF8-C17F-4E83-8395-912386CC4FD0}" srcId="{A5345F9C-3836-4179-8CFE-4BAC4E6FF3D3}" destId="{006D6912-28A8-4030-8369-79E5B418A61D}" srcOrd="0" destOrd="0" parTransId="{F78F159C-0370-4216-A7D0-9185E34BA51D}" sibTransId="{71C93D68-BDAC-4DEA-AAD8-7268EB61F309}"/>
    <dgm:cxn modelId="{802C08EF-CAAF-410E-9572-2128C90405A1}" type="presOf" srcId="{A5345F9C-3836-4179-8CFE-4BAC4E6FF3D3}" destId="{FEA580C3-726D-4AF8-9B0F-4B4626AE49CD}" srcOrd="0" destOrd="0" presId="urn:microsoft.com/office/officeart/2005/8/layout/list1"/>
    <dgm:cxn modelId="{50825157-9CAF-495E-8999-C6B324F48992}" type="presOf" srcId="{006D6912-28A8-4030-8369-79E5B418A61D}" destId="{A5956AE3-3B2B-4264-B772-F214EDB101A7}" srcOrd="0" destOrd="0" presId="urn:microsoft.com/office/officeart/2005/8/layout/list1"/>
    <dgm:cxn modelId="{C5402D65-00AB-457E-9D66-5A9A02D9741A}" type="presOf" srcId="{DAB22335-C8EE-4542-BF58-93F92A6780E8}" destId="{822A9B29-213E-40B8-B32E-786951D257D8}" srcOrd="0" destOrd="0" presId="urn:microsoft.com/office/officeart/2005/8/layout/list1"/>
    <dgm:cxn modelId="{AFB4E14F-161C-4A8C-B740-47A1CADF881E}" srcId="{DAB22335-C8EE-4542-BF58-93F92A6780E8}" destId="{A5345F9C-3836-4179-8CFE-4BAC4E6FF3D3}" srcOrd="1" destOrd="0" parTransId="{53A65830-9A05-49FC-8FF2-9579BA6284E9}" sibTransId="{73299B6B-06B9-4D9E-998E-20C145CCD283}"/>
    <dgm:cxn modelId="{8F602F6E-E7AD-4028-B0C7-C2B24AA9F8B0}" srcId="{DAB22335-C8EE-4542-BF58-93F92A6780E8}" destId="{BE089AB3-B7BB-4B9A-9CAB-4D95DA14B655}" srcOrd="0" destOrd="0" parTransId="{D0B3B594-4ED1-4BE9-9445-A8A069D2D918}" sibTransId="{FE55DAB6-C0E8-4CD5-83C3-4D4552B0D2AB}"/>
    <dgm:cxn modelId="{69E34C77-8434-42B9-83A8-A5E9A1191E1D}" type="presOf" srcId="{BE089AB3-B7BB-4B9A-9CAB-4D95DA14B655}" destId="{B707F727-AA89-4BB6-AEFC-6FEEA82A18D2}" srcOrd="0" destOrd="0" presId="urn:microsoft.com/office/officeart/2005/8/layout/list1"/>
    <dgm:cxn modelId="{8BC01E0C-1AF0-45AC-B6CE-42A85C2D4718}" type="presOf" srcId="{BE089AB3-B7BB-4B9A-9CAB-4D95DA14B655}" destId="{DD7E958B-172C-402B-8571-A4B892277D17}" srcOrd="1" destOrd="0" presId="urn:microsoft.com/office/officeart/2005/8/layout/list1"/>
    <dgm:cxn modelId="{6D6FCC90-1AFF-43F0-B1A4-42B05C98DCF6}" srcId="{BE089AB3-B7BB-4B9A-9CAB-4D95DA14B655}" destId="{BA121ED6-CF7C-4B07-AE0F-A3B74A49C17B}" srcOrd="0" destOrd="0" parTransId="{FD8E0C95-4D0C-4F10-A33A-C328E2338205}" sibTransId="{3616E8EE-C5E0-4293-9A83-98102440B6C9}"/>
    <dgm:cxn modelId="{743000E6-FD47-42BA-9A3E-269285159A03}" type="presParOf" srcId="{822A9B29-213E-40B8-B32E-786951D257D8}" destId="{46597FD1-5456-4864-9471-DD4E43F0C615}" srcOrd="0" destOrd="0" presId="urn:microsoft.com/office/officeart/2005/8/layout/list1"/>
    <dgm:cxn modelId="{E9450113-40A5-452C-AD81-3C1E573B0583}" type="presParOf" srcId="{46597FD1-5456-4864-9471-DD4E43F0C615}" destId="{B707F727-AA89-4BB6-AEFC-6FEEA82A18D2}" srcOrd="0" destOrd="0" presId="urn:microsoft.com/office/officeart/2005/8/layout/list1"/>
    <dgm:cxn modelId="{2DB35004-EAFF-48BE-B17C-1936B2B8BEC5}" type="presParOf" srcId="{46597FD1-5456-4864-9471-DD4E43F0C615}" destId="{DD7E958B-172C-402B-8571-A4B892277D17}" srcOrd="1" destOrd="0" presId="urn:microsoft.com/office/officeart/2005/8/layout/list1"/>
    <dgm:cxn modelId="{B1818F22-B2B6-401E-90A2-504B9D614A58}" type="presParOf" srcId="{822A9B29-213E-40B8-B32E-786951D257D8}" destId="{779A2A2B-6A38-4CBA-9497-ABFF75522325}" srcOrd="1" destOrd="0" presId="urn:microsoft.com/office/officeart/2005/8/layout/list1"/>
    <dgm:cxn modelId="{95311C58-B3FC-4140-B6A4-FCCA0347CB84}" type="presParOf" srcId="{822A9B29-213E-40B8-B32E-786951D257D8}" destId="{E7EF262E-18D8-4395-B04D-50B1615DDB7A}" srcOrd="2" destOrd="0" presId="urn:microsoft.com/office/officeart/2005/8/layout/list1"/>
    <dgm:cxn modelId="{FE62E73B-D7E5-4AC8-A140-309255282AA1}" type="presParOf" srcId="{822A9B29-213E-40B8-B32E-786951D257D8}" destId="{C7CC972A-9D2D-4599-A25E-22C1F23173A0}" srcOrd="3" destOrd="0" presId="urn:microsoft.com/office/officeart/2005/8/layout/list1"/>
    <dgm:cxn modelId="{A7769DF8-7EB8-44E6-863C-0CABE2240C93}" type="presParOf" srcId="{822A9B29-213E-40B8-B32E-786951D257D8}" destId="{56A5631F-F46A-4B97-8ED4-1AE59E9A2016}" srcOrd="4" destOrd="0" presId="urn:microsoft.com/office/officeart/2005/8/layout/list1"/>
    <dgm:cxn modelId="{8563F9B6-D2EF-488C-BE0F-7F9AC9EA5CEF}" type="presParOf" srcId="{56A5631F-F46A-4B97-8ED4-1AE59E9A2016}" destId="{FEA580C3-726D-4AF8-9B0F-4B4626AE49CD}" srcOrd="0" destOrd="0" presId="urn:microsoft.com/office/officeart/2005/8/layout/list1"/>
    <dgm:cxn modelId="{2855BAE4-C166-444A-9D9B-6019C8BB51A0}" type="presParOf" srcId="{56A5631F-F46A-4B97-8ED4-1AE59E9A2016}" destId="{7EE910B3-E0FD-428D-B9CC-807BC294259B}" srcOrd="1" destOrd="0" presId="urn:microsoft.com/office/officeart/2005/8/layout/list1"/>
    <dgm:cxn modelId="{4AEF982C-2332-4797-9BA4-2E8402A5FF8E}" type="presParOf" srcId="{822A9B29-213E-40B8-B32E-786951D257D8}" destId="{A62150EE-086C-49AF-83E3-2C7C6A1E450B}" srcOrd="5" destOrd="0" presId="urn:microsoft.com/office/officeart/2005/8/layout/list1"/>
    <dgm:cxn modelId="{B33E44BF-067D-4F1C-92FE-8C5706BA6881}" type="presParOf" srcId="{822A9B29-213E-40B8-B32E-786951D257D8}" destId="{A5956AE3-3B2B-4264-B772-F214EDB101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FF206-A84B-4912-A9D7-BECC941BC75E}">
      <dsp:nvSpPr>
        <dsp:cNvPr id="0" name=""/>
        <dsp:cNvSpPr/>
      </dsp:nvSpPr>
      <dsp:spPr>
        <a:xfrm>
          <a:off x="2120" y="15884"/>
          <a:ext cx="2067795" cy="827118"/>
        </a:xfrm>
        <a:prstGeom prst="rect">
          <a:avLst/>
        </a:prstGeom>
        <a:gradFill flip="none" rotWithShape="0">
          <a:gsLst>
            <a:gs pos="0">
              <a:srgbClr val="422100">
                <a:tint val="66000"/>
                <a:satMod val="160000"/>
              </a:srgbClr>
            </a:gs>
            <a:gs pos="50000">
              <a:srgbClr val="422100">
                <a:tint val="44500"/>
                <a:satMod val="160000"/>
              </a:srgbClr>
            </a:gs>
            <a:gs pos="100000">
              <a:srgbClr val="422100">
                <a:tint val="23500"/>
                <a:satMod val="160000"/>
              </a:srgbClr>
            </a:gs>
          </a:gsLst>
          <a:lin ang="16200000" scaled="1"/>
          <a:tileRect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solidFill>
                <a:srgbClr val="422100"/>
              </a:solidFill>
              <a:latin typeface="Calibri" pitchFamily="34" charset="0"/>
            </a:rPr>
            <a:t>Product Quality </a:t>
          </a:r>
          <a:endParaRPr lang="ko-KR" altLang="en-US" sz="2000" b="1" kern="1200" dirty="0">
            <a:solidFill>
              <a:srgbClr val="422100"/>
            </a:solidFill>
            <a:latin typeface="Calibri" pitchFamily="34" charset="0"/>
          </a:endParaRPr>
        </a:p>
      </dsp:txBody>
      <dsp:txXfrm>
        <a:off x="2120" y="15884"/>
        <a:ext cx="2067795" cy="827118"/>
      </dsp:txXfrm>
    </dsp:sp>
    <dsp:sp modelId="{8F643A1B-1DD5-4C23-B9DC-5AE803BCD132}">
      <dsp:nvSpPr>
        <dsp:cNvPr id="0" name=""/>
        <dsp:cNvSpPr/>
      </dsp:nvSpPr>
      <dsp:spPr>
        <a:xfrm>
          <a:off x="2120" y="843003"/>
          <a:ext cx="2067795" cy="171287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Q of Raw Material</a:t>
          </a:r>
          <a:endParaRPr lang="ko-KR" altLang="en-US" sz="1600" b="1" kern="1200" dirty="0">
            <a:latin typeface="Calibri" pitchFamily="34" charset="0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Roasting Style </a:t>
          </a:r>
          <a:endParaRPr lang="ko-KR" altLang="en-US" sz="1600" b="1" kern="1200" dirty="0">
            <a:latin typeface="Calibri" pitchFamily="34" charset="0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Uniformity of taste among stores </a:t>
          </a:r>
          <a:endParaRPr lang="ko-KR" altLang="en-US" sz="1600" b="1" kern="1200" dirty="0">
            <a:latin typeface="Calibri" pitchFamily="34" charset="0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Product  Diversity</a:t>
          </a:r>
          <a:endParaRPr lang="ko-KR" altLang="en-US" sz="1600" b="1" kern="1200" dirty="0">
            <a:latin typeface="Calibri" pitchFamily="34" charset="0"/>
          </a:endParaRPr>
        </a:p>
      </dsp:txBody>
      <dsp:txXfrm>
        <a:off x="2120" y="843003"/>
        <a:ext cx="2067795" cy="1712879"/>
      </dsp:txXfrm>
    </dsp:sp>
    <dsp:sp modelId="{FD104CDE-81F7-4E7D-B40A-AE5FB8C36123}">
      <dsp:nvSpPr>
        <dsp:cNvPr id="0" name=""/>
        <dsp:cNvSpPr/>
      </dsp:nvSpPr>
      <dsp:spPr>
        <a:xfrm>
          <a:off x="2357463" y="0"/>
          <a:ext cx="2067795" cy="827118"/>
        </a:xfrm>
        <a:prstGeom prst="rect">
          <a:avLst/>
        </a:prstGeom>
        <a:gradFill flip="none" rotWithShape="0">
          <a:gsLst>
            <a:gs pos="0">
              <a:srgbClr val="422100">
                <a:tint val="66000"/>
                <a:satMod val="160000"/>
              </a:srgbClr>
            </a:gs>
            <a:gs pos="50000">
              <a:srgbClr val="422100">
                <a:tint val="44500"/>
                <a:satMod val="160000"/>
              </a:srgbClr>
            </a:gs>
            <a:gs pos="100000">
              <a:srgbClr val="422100">
                <a:tint val="23500"/>
                <a:satMod val="160000"/>
              </a:srgbClr>
            </a:gs>
          </a:gsLst>
          <a:lin ang="16200000" scaled="1"/>
          <a:tileRect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solidFill>
                <a:srgbClr val="422100"/>
              </a:solidFill>
              <a:latin typeface="Calibri" pitchFamily="34" charset="0"/>
            </a:rPr>
            <a:t>Location</a:t>
          </a:r>
          <a:endParaRPr lang="ko-KR" altLang="en-US" sz="2000" b="1" kern="1200" dirty="0">
            <a:solidFill>
              <a:srgbClr val="422100"/>
            </a:solidFill>
            <a:latin typeface="Calibri" pitchFamily="34" charset="0"/>
          </a:endParaRPr>
        </a:p>
      </dsp:txBody>
      <dsp:txXfrm>
        <a:off x="2357463" y="0"/>
        <a:ext cx="2067795" cy="827118"/>
      </dsp:txXfrm>
    </dsp:sp>
    <dsp:sp modelId="{780C513D-FF9F-45F8-BDAE-1673D647475E}">
      <dsp:nvSpPr>
        <dsp:cNvPr id="0" name=""/>
        <dsp:cNvSpPr/>
      </dsp:nvSpPr>
      <dsp:spPr>
        <a:xfrm>
          <a:off x="2359407" y="843003"/>
          <a:ext cx="2067795" cy="171287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Accessibility                                    </a:t>
          </a:r>
          <a:endParaRPr lang="ko-KR" altLang="en-US" sz="1600" b="1" kern="1200" dirty="0">
            <a:latin typeface="Calibri" pitchFamily="34" charset="0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Availability</a:t>
          </a:r>
          <a:endParaRPr lang="ko-KR" altLang="en-US" sz="1600" b="1" kern="1200" dirty="0">
            <a:latin typeface="Calibri" pitchFamily="34" charset="0"/>
          </a:endParaRPr>
        </a:p>
      </dsp:txBody>
      <dsp:txXfrm>
        <a:off x="2359407" y="843003"/>
        <a:ext cx="2067795" cy="1712879"/>
      </dsp:txXfrm>
    </dsp:sp>
    <dsp:sp modelId="{4AAEC95B-AE1B-4D6B-B947-B39CD60C2227}">
      <dsp:nvSpPr>
        <dsp:cNvPr id="0" name=""/>
        <dsp:cNvSpPr/>
      </dsp:nvSpPr>
      <dsp:spPr>
        <a:xfrm>
          <a:off x="4716693" y="15884"/>
          <a:ext cx="2067795" cy="827118"/>
        </a:xfrm>
        <a:prstGeom prst="rect">
          <a:avLst/>
        </a:prstGeom>
        <a:gradFill flip="none" rotWithShape="0">
          <a:gsLst>
            <a:gs pos="0">
              <a:srgbClr val="422100">
                <a:tint val="66000"/>
                <a:satMod val="160000"/>
              </a:srgbClr>
            </a:gs>
            <a:gs pos="50000">
              <a:srgbClr val="422100">
                <a:tint val="44500"/>
                <a:satMod val="160000"/>
              </a:srgbClr>
            </a:gs>
            <a:gs pos="100000">
              <a:srgbClr val="422100">
                <a:tint val="23500"/>
                <a:satMod val="160000"/>
              </a:srgbClr>
            </a:gs>
          </a:gsLst>
          <a:lin ang="16200000" scaled="1"/>
          <a:tileRect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solidFill>
                <a:srgbClr val="422100"/>
              </a:solidFill>
              <a:latin typeface="Calibri" pitchFamily="34" charset="0"/>
            </a:rPr>
            <a:t>Atmosphere &amp; Service</a:t>
          </a:r>
          <a:endParaRPr lang="ko-KR" altLang="en-US" sz="2000" b="1" kern="1200" dirty="0">
            <a:solidFill>
              <a:srgbClr val="422100"/>
            </a:solidFill>
            <a:latin typeface="Calibri" pitchFamily="34" charset="0"/>
          </a:endParaRPr>
        </a:p>
      </dsp:txBody>
      <dsp:txXfrm>
        <a:off x="4716693" y="15884"/>
        <a:ext cx="2067795" cy="827118"/>
      </dsp:txXfrm>
    </dsp:sp>
    <dsp:sp modelId="{83A58835-007B-4640-8DD0-F4563F951733}">
      <dsp:nvSpPr>
        <dsp:cNvPr id="0" name=""/>
        <dsp:cNvSpPr/>
      </dsp:nvSpPr>
      <dsp:spPr>
        <a:xfrm>
          <a:off x="4714915" y="858888"/>
          <a:ext cx="2067795" cy="171287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Comfortable place </a:t>
          </a:r>
          <a:endParaRPr lang="ko-KR" altLang="en-US" sz="1600" b="1" kern="1200" dirty="0">
            <a:latin typeface="Calibri" pitchFamily="34" charset="0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Good Experience</a:t>
          </a:r>
          <a:endParaRPr lang="ko-KR" altLang="en-US" sz="1600" b="1" kern="1200" dirty="0">
            <a:latin typeface="Calibri" pitchFamily="34" charset="0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Calibri" pitchFamily="34" charset="0"/>
            </a:rPr>
            <a:t>Unique Service</a:t>
          </a:r>
          <a:endParaRPr lang="ko-KR" altLang="en-US" sz="1600" b="1" kern="1200" dirty="0">
            <a:latin typeface="Calibri" pitchFamily="34" charset="0"/>
          </a:endParaRPr>
        </a:p>
      </dsp:txBody>
      <dsp:txXfrm>
        <a:off x="4714915" y="858888"/>
        <a:ext cx="2067795" cy="1712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70D09-CA8F-4CF6-8688-4DF6FE3BEED7}">
      <dsp:nvSpPr>
        <dsp:cNvPr id="0" name=""/>
        <dsp:cNvSpPr/>
      </dsp:nvSpPr>
      <dsp:spPr>
        <a:xfrm rot="10800000">
          <a:off x="1714496" y="0"/>
          <a:ext cx="5472684" cy="1381150"/>
        </a:xfrm>
        <a:prstGeom prst="homePlate">
          <a:avLst/>
        </a:prstGeom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049" tIns="83820" rIns="156464" bIns="8382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Serving Tea Lecture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Schools, institutes</a:t>
          </a:r>
        </a:p>
      </dsp:txBody>
      <dsp:txXfrm rot="10800000">
        <a:off x="2059783" y="0"/>
        <a:ext cx="5127397" cy="1381150"/>
      </dsp:txXfrm>
    </dsp:sp>
    <dsp:sp modelId="{686B4068-E86A-4CA7-9B6A-5C2D2C0FB731}">
      <dsp:nvSpPr>
        <dsp:cNvPr id="0" name=""/>
        <dsp:cNvSpPr/>
      </dsp:nvSpPr>
      <dsp:spPr>
        <a:xfrm>
          <a:off x="1033170" y="2026"/>
          <a:ext cx="1381150" cy="1381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C990B5-F367-45FE-96E7-33078AD08CB9}">
      <dsp:nvSpPr>
        <dsp:cNvPr id="0" name=""/>
        <dsp:cNvSpPr/>
      </dsp:nvSpPr>
      <dsp:spPr>
        <a:xfrm rot="10800000">
          <a:off x="1723745" y="1795460"/>
          <a:ext cx="5472684" cy="1381150"/>
        </a:xfrm>
        <a:prstGeom prst="homePlate">
          <a:avLst/>
        </a:prstGeom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049" tIns="83820" rIns="156464" bIns="8382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PPL</a:t>
          </a:r>
          <a:endParaRPr lang="ko-KR" altLang="en-US" sz="2200" b="1" kern="1200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Genesis in 24</a:t>
          </a:r>
          <a:endParaRPr lang="ko-KR" altLang="en-US" sz="1800" b="1" kern="1200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 Angel-in-us in ‘(Birth of the rich)’</a:t>
          </a:r>
          <a:endParaRPr lang="ko-KR" altLang="en-US" sz="1800" b="1" kern="1200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sp:txBody>
      <dsp:txXfrm rot="10800000">
        <a:off x="2069032" y="1795460"/>
        <a:ext cx="5127397" cy="1381150"/>
      </dsp:txXfrm>
    </dsp:sp>
    <dsp:sp modelId="{8EDFBA2F-604D-4F30-84A0-189F2B705487}">
      <dsp:nvSpPr>
        <dsp:cNvPr id="0" name=""/>
        <dsp:cNvSpPr/>
      </dsp:nvSpPr>
      <dsp:spPr>
        <a:xfrm>
          <a:off x="1033170" y="1795460"/>
          <a:ext cx="1381150" cy="1381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F66492-A127-4F98-B347-AF8630FEF8EC}">
      <dsp:nvSpPr>
        <dsp:cNvPr id="0" name=""/>
        <dsp:cNvSpPr/>
      </dsp:nvSpPr>
      <dsp:spPr>
        <a:xfrm rot="10800000">
          <a:off x="1723745" y="3588894"/>
          <a:ext cx="5472684" cy="1381150"/>
        </a:xfrm>
        <a:prstGeom prst="homePlate">
          <a:avLst/>
        </a:prstGeom>
        <a:gradFill flip="none" rotWithShape="0">
          <a:gsLst>
            <a:gs pos="0">
              <a:srgbClr val="462300">
                <a:tint val="66000"/>
                <a:satMod val="160000"/>
              </a:srgbClr>
            </a:gs>
            <a:gs pos="50000">
              <a:srgbClr val="462300">
                <a:tint val="44500"/>
                <a:satMod val="160000"/>
              </a:srgbClr>
            </a:gs>
            <a:gs pos="100000">
              <a:srgbClr val="4623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049" tIns="83820" rIns="156464" bIns="8382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Co-Marketing</a:t>
          </a:r>
          <a:endParaRPr lang="ko-KR" altLang="en-US" sz="2200" b="1" kern="1200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rPr>
            <a:t>Contract with local  fitness club or yoga institutes</a:t>
          </a:r>
          <a:endParaRPr lang="ko-KR" altLang="en-US" sz="1800" b="1" kern="1200" dirty="0">
            <a:solidFill>
              <a:srgbClr val="462300"/>
            </a:solidFill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sp:txBody>
      <dsp:txXfrm rot="10800000">
        <a:off x="2069032" y="3588894"/>
        <a:ext cx="5127397" cy="1381150"/>
      </dsp:txXfrm>
    </dsp:sp>
    <dsp:sp modelId="{77E2962D-5F41-4498-9878-F5C346D1098E}">
      <dsp:nvSpPr>
        <dsp:cNvPr id="0" name=""/>
        <dsp:cNvSpPr/>
      </dsp:nvSpPr>
      <dsp:spPr>
        <a:xfrm>
          <a:off x="1033170" y="3588894"/>
          <a:ext cx="1381150" cy="1381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F262E-18D8-4395-B04D-50B1615DDB7A}">
      <dsp:nvSpPr>
        <dsp:cNvPr id="0" name=""/>
        <dsp:cNvSpPr/>
      </dsp:nvSpPr>
      <dsp:spPr>
        <a:xfrm>
          <a:off x="0" y="551604"/>
          <a:ext cx="8143932" cy="1777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6230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60" tIns="770636" rIns="632060" bIns="199136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800" kern="1200" dirty="0" smtClean="0">
              <a:latin typeface="Calibri" pitchFamily="34" charset="0"/>
            </a:rPr>
            <a:t>Niche market</a:t>
          </a:r>
          <a:br>
            <a:rPr lang="en-US" altLang="ko-KR" sz="2800" kern="1200" dirty="0" smtClean="0">
              <a:latin typeface="Calibri" pitchFamily="34" charset="0"/>
            </a:rPr>
          </a:br>
          <a:r>
            <a:rPr lang="en-US" altLang="ko-KR" sz="2800" kern="1200" dirty="0" smtClean="0">
              <a:latin typeface="Calibri" pitchFamily="34" charset="0"/>
            </a:rPr>
            <a:t>ex)Store for men or mid-aged women</a:t>
          </a:r>
          <a:endParaRPr lang="ko-KR" altLang="en-US" sz="2800" kern="1200" dirty="0">
            <a:latin typeface="Calibri" pitchFamily="34" charset="0"/>
          </a:endParaRPr>
        </a:p>
      </dsp:txBody>
      <dsp:txXfrm>
        <a:off x="0" y="551604"/>
        <a:ext cx="8143932" cy="1777387"/>
      </dsp:txXfrm>
    </dsp:sp>
    <dsp:sp modelId="{DD7E958B-172C-402B-8571-A4B892277D17}">
      <dsp:nvSpPr>
        <dsp:cNvPr id="0" name=""/>
        <dsp:cNvSpPr/>
      </dsp:nvSpPr>
      <dsp:spPr>
        <a:xfrm>
          <a:off x="407196" y="5484"/>
          <a:ext cx="5700752" cy="1092240"/>
        </a:xfrm>
        <a:prstGeom prst="roundRect">
          <a:avLst/>
        </a:prstGeom>
        <a:solidFill>
          <a:srgbClr val="46230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latin typeface="Calibri" pitchFamily="34" charset="0"/>
              <a:ea typeface="Arial Unicode MS" pitchFamily="50" charset="-127"/>
              <a:cs typeface="Arial Unicode MS" pitchFamily="50" charset="-127"/>
            </a:rPr>
            <a:t>Change the way of thinking</a:t>
          </a:r>
          <a:endParaRPr lang="ko-KR" altLang="en-US" sz="2800" b="1" kern="1200" dirty="0"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sp:txBody>
      <dsp:txXfrm>
        <a:off x="460515" y="58803"/>
        <a:ext cx="5594114" cy="985602"/>
      </dsp:txXfrm>
    </dsp:sp>
    <dsp:sp modelId="{A5956AE3-3B2B-4264-B772-F214EDB101A7}">
      <dsp:nvSpPr>
        <dsp:cNvPr id="0" name=""/>
        <dsp:cNvSpPr/>
      </dsp:nvSpPr>
      <dsp:spPr>
        <a:xfrm>
          <a:off x="0" y="3074912"/>
          <a:ext cx="8143932" cy="1777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6230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60" tIns="770636" rIns="632060" bIns="199136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800" kern="1200" dirty="0" smtClean="0">
              <a:latin typeface="Calibri" pitchFamily="34" charset="0"/>
            </a:rPr>
            <a:t>- 80/20 rule</a:t>
          </a:r>
          <a:br>
            <a:rPr lang="en-US" altLang="ko-KR" sz="2800" kern="1200" dirty="0" smtClean="0">
              <a:latin typeface="Calibri" pitchFamily="34" charset="0"/>
            </a:rPr>
          </a:br>
          <a:r>
            <a:rPr lang="en-US" altLang="ko-KR" sz="2800" kern="1200" dirty="0" smtClean="0">
              <a:latin typeface="Calibri" pitchFamily="34" charset="0"/>
            </a:rPr>
            <a:t>- Market trend</a:t>
          </a:r>
          <a:endParaRPr lang="ko-KR" altLang="en-US" sz="2800" kern="1200" dirty="0">
            <a:latin typeface="Calibri" pitchFamily="34" charset="0"/>
          </a:endParaRPr>
        </a:p>
      </dsp:txBody>
      <dsp:txXfrm>
        <a:off x="0" y="3074912"/>
        <a:ext cx="8143932" cy="1777387"/>
      </dsp:txXfrm>
    </dsp:sp>
    <dsp:sp modelId="{7EE910B3-E0FD-428D-B9CC-807BC294259B}">
      <dsp:nvSpPr>
        <dsp:cNvPr id="0" name=""/>
        <dsp:cNvSpPr/>
      </dsp:nvSpPr>
      <dsp:spPr>
        <a:xfrm>
          <a:off x="407196" y="2528792"/>
          <a:ext cx="5700752" cy="1092240"/>
        </a:xfrm>
        <a:prstGeom prst="roundRect">
          <a:avLst/>
        </a:prstGeom>
        <a:solidFill>
          <a:srgbClr val="46230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latin typeface="Calibri" pitchFamily="34" charset="0"/>
              <a:ea typeface="Arial Unicode MS" pitchFamily="50" charset="-127"/>
              <a:cs typeface="Arial Unicode MS" pitchFamily="50" charset="-127"/>
            </a:rPr>
            <a:t>Listen to loyal customers</a:t>
          </a:r>
          <a:endParaRPr lang="ko-KR" altLang="en-US" sz="2800" b="1" kern="1200" dirty="0">
            <a:latin typeface="Calibri" pitchFamily="34" charset="0"/>
            <a:ea typeface="Arial Unicode MS" pitchFamily="50" charset="-127"/>
            <a:cs typeface="Arial Unicode MS" pitchFamily="50" charset="-127"/>
          </a:endParaRPr>
        </a:p>
      </dsp:txBody>
      <dsp:txXfrm>
        <a:off x="460515" y="2582111"/>
        <a:ext cx="5594114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A345-9FFE-4B80-8A80-B02D65AC6EF1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9140-59D6-42F9-9FAE-DFA6959426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5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earch.naver.com/search.naver?where=idetail&amp;rev=10&amp;query=%B9%E9%C8%AD%C1%A1%20%B7%CE%B0%ED&amp;from=image&amp;ac=-1&amp;sort=0&amp;res_fr=0&amp;res_to=0&amp;merge=0&amp;spq=0&amp;start=3&amp;a=pho_l&amp;f=nx&amp;r=3&amp;u=http://blog.naver.com/visualsky?Redirect=Log&amp;logNo=20046337172&amp;thumbnail=http://thumbview02.search.naver.com/thumbnails?q=http://blogfiles.naver.net/data29/2008/1/22/21/lotte_visualsky.jpg&amp;signature=513945990800&amp;gdid=90000003_0000000000000004AADAD494&amp;t=37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search.naver.com/search.naver?where=idetail&amp;rev=10&amp;query=%B9%E9%C8%AD%C1%A1%20%B7%CE%B0%ED&amp;from=image&amp;ac=-1&amp;sort=0&amp;res_fr=0&amp;res_to=0&amp;merge=0&amp;spq=0&amp;start=5&amp;a=pho_l&amp;f=nx&amp;r=5&amp;u=http://cafe.naver.com/logo12/1141&amp;thumbnail=http://thumbview02.search.naver.com/thumbnails?q=http://cafefiles.naver.net/data39/2009/5/17/160/%C7%F6%B4%EB%B9%E9%C8%AD%C1%A1_%B7%CE%B0%ED_%BA%B9%BB%E7_bbiero1.jpg&amp;signature=501648978735&amp;gdid=90000004_0118911E0000047500000000&amp;t=37" TargetMode="Externa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chart" Target="../charts/chart1.xml"/><Relationship Id="rId10" Type="http://schemas.openxmlformats.org/officeDocument/2006/relationships/chart" Target="../charts/chart2.xml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표지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285776"/>
            <a:ext cx="9715568" cy="742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downloa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3545" r="42466"/>
          <a:stretch>
            <a:fillRect/>
          </a:stretch>
        </p:blipFill>
        <p:spPr bwMode="auto">
          <a:xfrm>
            <a:off x="0" y="1214422"/>
            <a:ext cx="3714744" cy="56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37"/>
          <p:cNvGrpSpPr/>
          <p:nvPr/>
        </p:nvGrpSpPr>
        <p:grpSpPr>
          <a:xfrm>
            <a:off x="301186" y="1428736"/>
            <a:ext cx="3454219" cy="1680355"/>
            <a:chOff x="781547" y="1209526"/>
            <a:chExt cx="3598863" cy="1757363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781547" y="1209526"/>
              <a:ext cx="1844675" cy="1757363"/>
              <a:chOff x="1338" y="2024"/>
              <a:chExt cx="1723" cy="1642"/>
            </a:xfrm>
          </p:grpSpPr>
          <p:pic>
            <p:nvPicPr>
              <p:cNvPr id="20" name="Picture 48" descr="Classic-Walnut">
                <a:hlinkClick r:id="" action="ppaction://noaction" highlightClick="1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8" y="2024"/>
                <a:ext cx="1723" cy="1642"/>
              </a:xfrm>
              <a:prstGeom prst="rect">
                <a:avLst/>
              </a:prstGeom>
              <a:noFill/>
            </p:spPr>
          </p:pic>
          <p:sp>
            <p:nvSpPr>
              <p:cNvPr id="21" name="Rectangle 49"/>
              <p:cNvSpPr>
                <a:spLocks noChangeArrowheads="1"/>
              </p:cNvSpPr>
              <p:nvPr/>
            </p:nvSpPr>
            <p:spPr bwMode="auto">
              <a:xfrm>
                <a:off x="1609" y="2297"/>
                <a:ext cx="1179" cy="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2535735" y="1209526"/>
              <a:ext cx="1844675" cy="1757363"/>
              <a:chOff x="1338" y="2024"/>
              <a:chExt cx="1723" cy="1642"/>
            </a:xfrm>
          </p:grpSpPr>
          <p:pic>
            <p:nvPicPr>
              <p:cNvPr id="18" name="Picture 51" descr="Classic-Walnut">
                <a:hlinkClick r:id="" action="ppaction://noaction" highlightClick="1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8" y="2024"/>
                <a:ext cx="1723" cy="1642"/>
              </a:xfrm>
              <a:prstGeom prst="rect">
                <a:avLst/>
              </a:prstGeom>
              <a:noFill/>
            </p:spPr>
          </p:pic>
          <p:sp>
            <p:nvSpPr>
              <p:cNvPr id="19" name="Rectangle 52"/>
              <p:cNvSpPr>
                <a:spLocks noChangeArrowheads="1"/>
              </p:cNvSpPr>
              <p:nvPr/>
            </p:nvSpPr>
            <p:spPr bwMode="auto">
              <a:xfrm>
                <a:off x="1609" y="2297"/>
                <a:ext cx="1179" cy="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24" name="Picture 8" descr="http://postfiles6.naver.net/data33/2008/4/8/261/sommelier_hanakdj.jpg?type=w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1428736"/>
              <a:ext cx="1486372" cy="1316501"/>
            </a:xfrm>
            <a:prstGeom prst="rect">
              <a:avLst/>
            </a:prstGeom>
            <a:noFill/>
          </p:spPr>
        </p:pic>
        <p:pic>
          <p:nvPicPr>
            <p:cNvPr id="27" name="Picture 14" descr="http://postfiles11.naver.net/data33/2008/2/25/282/11_hanakdj.jpg?type=w3"/>
            <p:cNvPicPr>
              <a:picLocks noChangeAspect="1" noChangeArrowheads="1"/>
            </p:cNvPicPr>
            <p:nvPr/>
          </p:nvPicPr>
          <p:blipFill>
            <a:blip r:embed="rId5" cstate="print"/>
            <a:srcRect r="29231" b="4254"/>
            <a:stretch>
              <a:fillRect/>
            </a:stretch>
          </p:blipFill>
          <p:spPr bwMode="auto">
            <a:xfrm>
              <a:off x="1000100" y="1435676"/>
              <a:ext cx="1428760" cy="1285884"/>
            </a:xfrm>
            <a:prstGeom prst="rect">
              <a:avLst/>
            </a:prstGeom>
            <a:noFill/>
          </p:spPr>
        </p:pic>
      </p:grpSp>
      <p:grpSp>
        <p:nvGrpSpPr>
          <p:cNvPr id="5" name="그룹 38"/>
          <p:cNvGrpSpPr/>
          <p:nvPr/>
        </p:nvGrpSpPr>
        <p:grpSpPr>
          <a:xfrm>
            <a:off x="311846" y="3202441"/>
            <a:ext cx="3449634" cy="1680355"/>
            <a:chOff x="4894290" y="3000372"/>
            <a:chExt cx="3594087" cy="1757363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4894290" y="3000372"/>
              <a:ext cx="1844675" cy="1757363"/>
              <a:chOff x="1338" y="2024"/>
              <a:chExt cx="1723" cy="1642"/>
            </a:xfrm>
          </p:grpSpPr>
          <p:pic>
            <p:nvPicPr>
              <p:cNvPr id="14" name="Picture 57" descr="Classic-Walnut">
                <a:hlinkClick r:id="" action="ppaction://noaction" highlightClick="1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8" y="2024"/>
                <a:ext cx="1723" cy="1642"/>
              </a:xfrm>
              <a:prstGeom prst="rect">
                <a:avLst/>
              </a:prstGeom>
              <a:noFill/>
            </p:spPr>
          </p:pic>
          <p:sp>
            <p:nvSpPr>
              <p:cNvPr id="15" name="Rectangle 58"/>
              <p:cNvSpPr>
                <a:spLocks noChangeArrowheads="1"/>
              </p:cNvSpPr>
              <p:nvPr/>
            </p:nvSpPr>
            <p:spPr bwMode="auto">
              <a:xfrm>
                <a:off x="1609" y="2297"/>
                <a:ext cx="1179" cy="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26" name="Picture 6" descr="http://postfiles15.naver.net/data32/2008/4/18/286/20080402162001_1_flower_tea1_hanakdj.jpg?type=w3"/>
            <p:cNvPicPr>
              <a:picLocks noChangeAspect="1" noChangeArrowheads="1"/>
            </p:cNvPicPr>
            <p:nvPr/>
          </p:nvPicPr>
          <p:blipFill>
            <a:blip r:embed="rId6" cstate="print"/>
            <a:srcRect t="8011" r="8529" b="11874"/>
            <a:stretch>
              <a:fillRect/>
            </a:stretch>
          </p:blipFill>
          <p:spPr bwMode="auto">
            <a:xfrm>
              <a:off x="5161717" y="3207290"/>
              <a:ext cx="1285884" cy="1353561"/>
            </a:xfrm>
            <a:prstGeom prst="rect">
              <a:avLst/>
            </a:prstGeom>
            <a:noFill/>
          </p:spPr>
        </p:pic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6643702" y="3000372"/>
              <a:ext cx="1844675" cy="1757363"/>
              <a:chOff x="1338" y="2024"/>
              <a:chExt cx="1723" cy="1642"/>
            </a:xfrm>
          </p:grpSpPr>
          <p:pic>
            <p:nvPicPr>
              <p:cNvPr id="29" name="Picture 54" descr="Classic-Walnut">
                <a:hlinkClick r:id="" action="ppaction://noaction" highlightClick="1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8" y="2024"/>
                <a:ext cx="1723" cy="1642"/>
              </a:xfrm>
              <a:prstGeom prst="rect">
                <a:avLst/>
              </a:prstGeom>
              <a:noFill/>
            </p:spPr>
          </p:pic>
          <p:sp>
            <p:nvSpPr>
              <p:cNvPr id="30" name="Rectangle 55"/>
              <p:cNvSpPr>
                <a:spLocks noChangeArrowheads="1"/>
              </p:cNvSpPr>
              <p:nvPr/>
            </p:nvSpPr>
            <p:spPr bwMode="auto">
              <a:xfrm>
                <a:off x="1609" y="2297"/>
                <a:ext cx="1179" cy="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32" name="Picture 4" descr="http://postfiles9.naver.net/data32/2008/4/18/136/p1010077%281455%29_suseami.jpg?type=w2"/>
            <p:cNvPicPr>
              <a:picLocks noChangeAspect="1" noChangeArrowheads="1"/>
            </p:cNvPicPr>
            <p:nvPr/>
          </p:nvPicPr>
          <p:blipFill>
            <a:blip r:embed="rId7" cstate="print"/>
            <a:srcRect l="38793" t="17241" r="1724" b="13793"/>
            <a:stretch>
              <a:fillRect/>
            </a:stretch>
          </p:blipFill>
          <p:spPr bwMode="auto">
            <a:xfrm>
              <a:off x="6903328" y="3240812"/>
              <a:ext cx="1357322" cy="1251718"/>
            </a:xfrm>
            <a:prstGeom prst="rect">
              <a:avLst/>
            </a:prstGeom>
            <a:noFill/>
          </p:spPr>
        </p:pic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989454" y="4953071"/>
            <a:ext cx="1770534" cy="1680354"/>
            <a:chOff x="1338" y="2024"/>
            <a:chExt cx="1723" cy="1642"/>
          </a:xfrm>
        </p:grpSpPr>
        <p:pic>
          <p:nvPicPr>
            <p:cNvPr id="16" name="Picture 54" descr="Classic-Walnut">
              <a:hlinkClick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2024"/>
              <a:ext cx="1723" cy="1642"/>
            </a:xfrm>
            <a:prstGeom prst="rect">
              <a:avLst/>
            </a:prstGeom>
            <a:noFill/>
          </p:spPr>
        </p:pic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1609" y="2297"/>
              <a:ext cx="1179" cy="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25" name="Picture 81"/>
          <p:cNvPicPr>
            <a:picLocks noChangeAspect="1" noChangeArrowheads="1"/>
          </p:cNvPicPr>
          <p:nvPr/>
        </p:nvPicPr>
        <p:blipFill>
          <a:blip r:embed="rId8" cstate="print"/>
          <a:srcRect l="47461" t="29062" r="22070" b="26875"/>
          <a:stretch>
            <a:fillRect/>
          </a:stretch>
        </p:blipFill>
        <p:spPr bwMode="auto">
          <a:xfrm>
            <a:off x="2175357" y="5144330"/>
            <a:ext cx="1371336" cy="127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06871" y="4953311"/>
            <a:ext cx="1770534" cy="1680354"/>
            <a:chOff x="1338" y="2024"/>
            <a:chExt cx="1723" cy="1642"/>
          </a:xfrm>
        </p:grpSpPr>
        <p:pic>
          <p:nvPicPr>
            <p:cNvPr id="34" name="Picture 54" descr="Classic-Walnut">
              <a:hlinkClick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2024"/>
              <a:ext cx="1723" cy="1642"/>
            </a:xfrm>
            <a:prstGeom prst="rect">
              <a:avLst/>
            </a:prstGeom>
            <a:noFill/>
          </p:spPr>
        </p:pic>
        <p:sp>
          <p:nvSpPr>
            <p:cNvPr id="35" name="Rectangle 55"/>
            <p:cNvSpPr>
              <a:spLocks noChangeArrowheads="1"/>
            </p:cNvSpPr>
            <p:nvPr/>
          </p:nvSpPr>
          <p:spPr bwMode="auto">
            <a:xfrm>
              <a:off x="1609" y="2297"/>
              <a:ext cx="1179" cy="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37" name="Picture 30" descr="http://www.coffeebeankorea.com/image/products/tea.jpg"/>
          <p:cNvPicPr>
            <a:picLocks noChangeAspect="1" noChangeArrowheads="1"/>
          </p:cNvPicPr>
          <p:nvPr/>
        </p:nvPicPr>
        <p:blipFill>
          <a:blip r:embed="rId9" cstate="print"/>
          <a:srcRect l="60976" b="1514"/>
          <a:stretch>
            <a:fillRect/>
          </a:stretch>
        </p:blipFill>
        <p:spPr bwMode="auto">
          <a:xfrm>
            <a:off x="500034" y="5176579"/>
            <a:ext cx="1371336" cy="1229535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45" name="모서리가 둥근 직사각형 44"/>
          <p:cNvSpPr/>
          <p:nvPr/>
        </p:nvSpPr>
        <p:spPr>
          <a:xfrm>
            <a:off x="291485" y="1461941"/>
            <a:ext cx="8352481" cy="1571074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4221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endParaRPr lang="ko-KR" altLang="en-US" sz="2000" b="1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91485" y="3257064"/>
            <a:ext cx="8352481" cy="1571074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4221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endParaRPr lang="ko-KR" altLang="en-US" sz="2000" b="1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291485" y="4988953"/>
            <a:ext cx="8352481" cy="1571074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4221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endParaRPr lang="ko-KR" altLang="en-US" sz="2000" b="1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3856957" y="1608677"/>
            <a:ext cx="2948372" cy="517425"/>
          </a:xfrm>
          <a:prstGeom prst="roundRect">
            <a:avLst>
              <a:gd name="adj" fmla="val 10000"/>
            </a:avLst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High</a:t>
            </a:r>
            <a:r>
              <a:rPr lang="ko-KR" alt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Quality ingredient – “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</a:rPr>
              <a:t>BoSung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 Green Tea”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856957" y="2403387"/>
            <a:ext cx="2948372" cy="517425"/>
          </a:xfrm>
          <a:prstGeom prst="roundRect">
            <a:avLst>
              <a:gd name="adj" fmla="val 10000"/>
            </a:avLst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Tea Specialist – “ Tea Sommelier” 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857620" y="3407865"/>
            <a:ext cx="2948372" cy="517425"/>
          </a:xfrm>
          <a:prstGeom prst="roundRect">
            <a:avLst>
              <a:gd name="adj" fmla="val 10000"/>
            </a:avLst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Product Extension – “Flower Teas”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3857620" y="4202573"/>
            <a:ext cx="2948372" cy="517425"/>
          </a:xfrm>
          <a:prstGeom prst="roundRect">
            <a:avLst>
              <a:gd name="adj" fmla="val 10000"/>
            </a:avLst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Side food – “Korea Rice Cake” 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856957" y="5142322"/>
            <a:ext cx="2948372" cy="517425"/>
          </a:xfrm>
          <a:prstGeom prst="roundRect">
            <a:avLst>
              <a:gd name="adj" fmla="val 10000"/>
            </a:avLst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 Tea culture- experience at home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3856957" y="5937027"/>
            <a:ext cx="2948372" cy="517425"/>
          </a:xfrm>
          <a:prstGeom prst="roundRect">
            <a:avLst>
              <a:gd name="adj" fmla="val 10000"/>
            </a:avLst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</a:rPr>
              <a:t>Easy access– Sets of the Tea cups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6" name="Picture 15" descr="blue sphe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0274" y="1527118"/>
            <a:ext cx="1571636" cy="1428760"/>
          </a:xfrm>
          <a:prstGeom prst="rect">
            <a:avLst/>
          </a:prstGeom>
          <a:noFill/>
        </p:spPr>
      </p:pic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7117941" y="1920357"/>
            <a:ext cx="1132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Calibri" pitchFamily="34" charset="0"/>
              </a:rPr>
              <a:t>High Value </a:t>
            </a:r>
          </a:p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Calibri" pitchFamily="34" charset="0"/>
              </a:rPr>
              <a:t>Proposition</a:t>
            </a:r>
            <a:endParaRPr lang="en-US" altLang="ko-KR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0" name="Picture 15" descr="blue sphe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3416755"/>
            <a:ext cx="1571636" cy="1428760"/>
          </a:xfrm>
          <a:prstGeom prst="rect">
            <a:avLst/>
          </a:prstGeom>
          <a:noFill/>
        </p:spPr>
      </p:pic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6870473" y="3783868"/>
            <a:ext cx="1677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Calibri" pitchFamily="34" charset="0"/>
              </a:rPr>
              <a:t>Product Extension</a:t>
            </a:r>
          </a:p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Calibri" pitchFamily="34" charset="0"/>
              </a:rPr>
              <a:t>Customization</a:t>
            </a:r>
            <a:endParaRPr lang="en-US" altLang="ko-KR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3" name="Picture 15" descr="blue sphe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5059829"/>
            <a:ext cx="1571636" cy="1428760"/>
          </a:xfrm>
          <a:prstGeom prst="rect">
            <a:avLst/>
          </a:prstGeom>
          <a:noFill/>
        </p:spPr>
      </p:pic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7260000" y="5453068"/>
            <a:ext cx="982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Calibri" pitchFamily="34" charset="0"/>
              </a:rPr>
              <a:t>Market</a:t>
            </a:r>
            <a:endParaRPr lang="en-US" altLang="ko-KR" sz="160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Calibri" pitchFamily="34" charset="0"/>
              </a:rPr>
              <a:t>Extension</a:t>
            </a:r>
            <a:endParaRPr lang="en-US" altLang="ko-KR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9" name="그림 58" descr="coffee beanl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그림 61" descr="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제목 1"/>
          <p:cNvSpPr>
            <a:spLocks noGrp="1"/>
          </p:cNvSpPr>
          <p:nvPr>
            <p:ph type="title"/>
          </p:nvPr>
        </p:nvSpPr>
        <p:spPr>
          <a:xfrm>
            <a:off x="2200316" y="7141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Marketing strategy </a:t>
            </a:r>
            <a:b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</a:br>
            <a: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                                    - Product -</a:t>
            </a:r>
            <a:endParaRPr lang="ko-KR" altLang="en-US" sz="40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357158" y="1214422"/>
            <a:ext cx="8358246" cy="1045882"/>
          </a:xfrm>
          <a:custGeom>
            <a:avLst/>
            <a:gdLst>
              <a:gd name="connsiteX0" fmla="*/ 0 w 6096000"/>
              <a:gd name="connsiteY0" fmla="*/ 127000 h 1269999"/>
              <a:gd name="connsiteX1" fmla="*/ 37198 w 6096000"/>
              <a:gd name="connsiteY1" fmla="*/ 37197 h 1269999"/>
              <a:gd name="connsiteX2" fmla="*/ 127001 w 6096000"/>
              <a:gd name="connsiteY2" fmla="*/ 0 h 1269999"/>
              <a:gd name="connsiteX3" fmla="*/ 5969000 w 6096000"/>
              <a:gd name="connsiteY3" fmla="*/ 0 h 1269999"/>
              <a:gd name="connsiteX4" fmla="*/ 6058803 w 6096000"/>
              <a:gd name="connsiteY4" fmla="*/ 37198 h 1269999"/>
              <a:gd name="connsiteX5" fmla="*/ 6096000 w 6096000"/>
              <a:gd name="connsiteY5" fmla="*/ 127001 h 1269999"/>
              <a:gd name="connsiteX6" fmla="*/ 6096000 w 6096000"/>
              <a:gd name="connsiteY6" fmla="*/ 1142999 h 1269999"/>
              <a:gd name="connsiteX7" fmla="*/ 6058803 w 6096000"/>
              <a:gd name="connsiteY7" fmla="*/ 1232802 h 1269999"/>
              <a:gd name="connsiteX8" fmla="*/ 5969000 w 6096000"/>
              <a:gd name="connsiteY8" fmla="*/ 1269999 h 1269999"/>
              <a:gd name="connsiteX9" fmla="*/ 127000 w 6096000"/>
              <a:gd name="connsiteY9" fmla="*/ 1269999 h 1269999"/>
              <a:gd name="connsiteX10" fmla="*/ 37197 w 6096000"/>
              <a:gd name="connsiteY10" fmla="*/ 1232801 h 1269999"/>
              <a:gd name="connsiteX11" fmla="*/ 0 w 6096000"/>
              <a:gd name="connsiteY11" fmla="*/ 1142998 h 1269999"/>
              <a:gd name="connsiteX12" fmla="*/ 0 w 6096000"/>
              <a:gd name="connsiteY12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93317"/>
                  <a:pt x="13380" y="61015"/>
                  <a:pt x="37198" y="37197"/>
                </a:cubicBezTo>
                <a:cubicBezTo>
                  <a:pt x="61015" y="13380"/>
                  <a:pt x="93318" y="0"/>
                  <a:pt x="127001" y="0"/>
                </a:cubicBezTo>
                <a:lnTo>
                  <a:pt x="5969000" y="0"/>
                </a:lnTo>
                <a:cubicBezTo>
                  <a:pt x="6002683" y="0"/>
                  <a:pt x="6034985" y="13380"/>
                  <a:pt x="6058803" y="37198"/>
                </a:cubicBezTo>
                <a:cubicBezTo>
                  <a:pt x="6082620" y="61015"/>
                  <a:pt x="6096000" y="93318"/>
                  <a:pt x="6096000" y="127001"/>
                </a:cubicBezTo>
                <a:lnTo>
                  <a:pt x="6096000" y="1142999"/>
                </a:lnTo>
                <a:cubicBezTo>
                  <a:pt x="6096000" y="1176682"/>
                  <a:pt x="6082620" y="1208984"/>
                  <a:pt x="6058803" y="1232802"/>
                </a:cubicBezTo>
                <a:cubicBezTo>
                  <a:pt x="6034986" y="1256619"/>
                  <a:pt x="6002683" y="1269999"/>
                  <a:pt x="5969000" y="1269999"/>
                </a:cubicBezTo>
                <a:lnTo>
                  <a:pt x="127000" y="1269999"/>
                </a:lnTo>
                <a:cubicBezTo>
                  <a:pt x="93317" y="1269999"/>
                  <a:pt x="61015" y="1256619"/>
                  <a:pt x="37197" y="1232801"/>
                </a:cubicBezTo>
                <a:cubicBezTo>
                  <a:pt x="13380" y="1208984"/>
                  <a:pt x="0" y="1176681"/>
                  <a:pt x="0" y="1142998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4780" tIns="68580" rIns="68580" bIns="68580" numCol="1" spcCol="1270" anchor="t" anchorCtr="0">
            <a:noAutofit/>
          </a:bodyPr>
          <a:lstStyle/>
          <a:p>
            <a:pPr lvl="0" algn="l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8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1406" y="1214422"/>
            <a:ext cx="9072594" cy="1428760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US" altLang="ko-KR" sz="2000" b="1" dirty="0" smtClean="0">
                <a:solidFill>
                  <a:srgbClr val="4623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In the three main different Business channel,</a:t>
            </a:r>
          </a:p>
          <a:p>
            <a:r>
              <a:rPr lang="en-US" altLang="ko-KR" sz="2000" b="1" dirty="0" smtClean="0">
                <a:solidFill>
                  <a:srgbClr val="4623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Coffee Bean has more accessibility on the On-line and Department store for brand value and experience at home.</a:t>
            </a:r>
          </a:p>
          <a:p>
            <a:r>
              <a:rPr lang="en-US" altLang="ko-KR" sz="2000" b="1" dirty="0" smtClean="0">
                <a:solidFill>
                  <a:srgbClr val="4623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Also Co-marketing with Yoga Club is more attractive at target customers.</a:t>
            </a:r>
            <a:endParaRPr lang="ko-KR" altLang="en-US" sz="2000" b="1" dirty="0">
              <a:solidFill>
                <a:srgbClr val="462300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851776" y="3244102"/>
            <a:ext cx="7083260" cy="1045882"/>
          </a:xfrm>
          <a:custGeom>
            <a:avLst/>
            <a:gdLst>
              <a:gd name="connsiteX0" fmla="*/ 0 w 6096000"/>
              <a:gd name="connsiteY0" fmla="*/ 127000 h 1269999"/>
              <a:gd name="connsiteX1" fmla="*/ 37198 w 6096000"/>
              <a:gd name="connsiteY1" fmla="*/ 37197 h 1269999"/>
              <a:gd name="connsiteX2" fmla="*/ 127001 w 6096000"/>
              <a:gd name="connsiteY2" fmla="*/ 0 h 1269999"/>
              <a:gd name="connsiteX3" fmla="*/ 5969000 w 6096000"/>
              <a:gd name="connsiteY3" fmla="*/ 0 h 1269999"/>
              <a:gd name="connsiteX4" fmla="*/ 6058803 w 6096000"/>
              <a:gd name="connsiteY4" fmla="*/ 37198 h 1269999"/>
              <a:gd name="connsiteX5" fmla="*/ 6096000 w 6096000"/>
              <a:gd name="connsiteY5" fmla="*/ 127001 h 1269999"/>
              <a:gd name="connsiteX6" fmla="*/ 6096000 w 6096000"/>
              <a:gd name="connsiteY6" fmla="*/ 1142999 h 1269999"/>
              <a:gd name="connsiteX7" fmla="*/ 6058803 w 6096000"/>
              <a:gd name="connsiteY7" fmla="*/ 1232802 h 1269999"/>
              <a:gd name="connsiteX8" fmla="*/ 5969000 w 6096000"/>
              <a:gd name="connsiteY8" fmla="*/ 1269999 h 1269999"/>
              <a:gd name="connsiteX9" fmla="*/ 127000 w 6096000"/>
              <a:gd name="connsiteY9" fmla="*/ 1269999 h 1269999"/>
              <a:gd name="connsiteX10" fmla="*/ 37197 w 6096000"/>
              <a:gd name="connsiteY10" fmla="*/ 1232801 h 1269999"/>
              <a:gd name="connsiteX11" fmla="*/ 0 w 6096000"/>
              <a:gd name="connsiteY11" fmla="*/ 1142998 h 1269999"/>
              <a:gd name="connsiteX12" fmla="*/ 0 w 6096000"/>
              <a:gd name="connsiteY12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93317"/>
                  <a:pt x="13380" y="61015"/>
                  <a:pt x="37198" y="37197"/>
                </a:cubicBezTo>
                <a:cubicBezTo>
                  <a:pt x="61015" y="13380"/>
                  <a:pt x="93318" y="0"/>
                  <a:pt x="127001" y="0"/>
                </a:cubicBezTo>
                <a:lnTo>
                  <a:pt x="5969000" y="0"/>
                </a:lnTo>
                <a:cubicBezTo>
                  <a:pt x="6002683" y="0"/>
                  <a:pt x="6034985" y="13380"/>
                  <a:pt x="6058803" y="37198"/>
                </a:cubicBezTo>
                <a:cubicBezTo>
                  <a:pt x="6082620" y="61015"/>
                  <a:pt x="6096000" y="93318"/>
                  <a:pt x="6096000" y="127001"/>
                </a:cubicBezTo>
                <a:lnTo>
                  <a:pt x="6096000" y="1142999"/>
                </a:lnTo>
                <a:cubicBezTo>
                  <a:pt x="6096000" y="1176682"/>
                  <a:pt x="6082620" y="1208984"/>
                  <a:pt x="6058803" y="1232802"/>
                </a:cubicBezTo>
                <a:cubicBezTo>
                  <a:pt x="6034986" y="1256619"/>
                  <a:pt x="6002683" y="1269999"/>
                  <a:pt x="5969000" y="1269999"/>
                </a:cubicBezTo>
                <a:lnTo>
                  <a:pt x="127000" y="1269999"/>
                </a:lnTo>
                <a:cubicBezTo>
                  <a:pt x="93317" y="1269999"/>
                  <a:pt x="61015" y="1256619"/>
                  <a:pt x="37197" y="1232801"/>
                </a:cubicBezTo>
                <a:cubicBezTo>
                  <a:pt x="13380" y="1208984"/>
                  <a:pt x="0" y="1176681"/>
                  <a:pt x="0" y="1142998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4780" tIns="68580" rIns="68580" bIns="68580" numCol="1" spcCol="1270" anchor="t" anchorCtr="0">
            <a:noAutofit/>
          </a:bodyPr>
          <a:lstStyle/>
          <a:p>
            <a:pPr lvl="0" algn="l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8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</p:txBody>
      </p:sp>
      <p:sp>
        <p:nvSpPr>
          <p:cNvPr id="8" name="자유형 7"/>
          <p:cNvSpPr/>
          <p:nvPr/>
        </p:nvSpPr>
        <p:spPr>
          <a:xfrm>
            <a:off x="785786" y="4450143"/>
            <a:ext cx="7143800" cy="1045882"/>
          </a:xfrm>
          <a:custGeom>
            <a:avLst/>
            <a:gdLst>
              <a:gd name="connsiteX0" fmla="*/ 0 w 6096000"/>
              <a:gd name="connsiteY0" fmla="*/ 127000 h 1269999"/>
              <a:gd name="connsiteX1" fmla="*/ 37198 w 6096000"/>
              <a:gd name="connsiteY1" fmla="*/ 37197 h 1269999"/>
              <a:gd name="connsiteX2" fmla="*/ 127001 w 6096000"/>
              <a:gd name="connsiteY2" fmla="*/ 0 h 1269999"/>
              <a:gd name="connsiteX3" fmla="*/ 5969000 w 6096000"/>
              <a:gd name="connsiteY3" fmla="*/ 0 h 1269999"/>
              <a:gd name="connsiteX4" fmla="*/ 6058803 w 6096000"/>
              <a:gd name="connsiteY4" fmla="*/ 37198 h 1269999"/>
              <a:gd name="connsiteX5" fmla="*/ 6096000 w 6096000"/>
              <a:gd name="connsiteY5" fmla="*/ 127001 h 1269999"/>
              <a:gd name="connsiteX6" fmla="*/ 6096000 w 6096000"/>
              <a:gd name="connsiteY6" fmla="*/ 1142999 h 1269999"/>
              <a:gd name="connsiteX7" fmla="*/ 6058803 w 6096000"/>
              <a:gd name="connsiteY7" fmla="*/ 1232802 h 1269999"/>
              <a:gd name="connsiteX8" fmla="*/ 5969000 w 6096000"/>
              <a:gd name="connsiteY8" fmla="*/ 1269999 h 1269999"/>
              <a:gd name="connsiteX9" fmla="*/ 127000 w 6096000"/>
              <a:gd name="connsiteY9" fmla="*/ 1269999 h 1269999"/>
              <a:gd name="connsiteX10" fmla="*/ 37197 w 6096000"/>
              <a:gd name="connsiteY10" fmla="*/ 1232801 h 1269999"/>
              <a:gd name="connsiteX11" fmla="*/ 0 w 6096000"/>
              <a:gd name="connsiteY11" fmla="*/ 1142998 h 1269999"/>
              <a:gd name="connsiteX12" fmla="*/ 0 w 6096000"/>
              <a:gd name="connsiteY12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93317"/>
                  <a:pt x="13380" y="61015"/>
                  <a:pt x="37198" y="37197"/>
                </a:cubicBezTo>
                <a:cubicBezTo>
                  <a:pt x="61015" y="13380"/>
                  <a:pt x="93318" y="0"/>
                  <a:pt x="127001" y="0"/>
                </a:cubicBezTo>
                <a:lnTo>
                  <a:pt x="5969000" y="0"/>
                </a:lnTo>
                <a:cubicBezTo>
                  <a:pt x="6002683" y="0"/>
                  <a:pt x="6034985" y="13380"/>
                  <a:pt x="6058803" y="37198"/>
                </a:cubicBezTo>
                <a:cubicBezTo>
                  <a:pt x="6082620" y="61015"/>
                  <a:pt x="6096000" y="93318"/>
                  <a:pt x="6096000" y="127001"/>
                </a:cubicBezTo>
                <a:lnTo>
                  <a:pt x="6096000" y="1142999"/>
                </a:lnTo>
                <a:cubicBezTo>
                  <a:pt x="6096000" y="1176682"/>
                  <a:pt x="6082620" y="1208984"/>
                  <a:pt x="6058803" y="1232802"/>
                </a:cubicBezTo>
                <a:cubicBezTo>
                  <a:pt x="6034986" y="1256619"/>
                  <a:pt x="6002683" y="1269999"/>
                  <a:pt x="5969000" y="1269999"/>
                </a:cubicBezTo>
                <a:lnTo>
                  <a:pt x="127000" y="1269999"/>
                </a:lnTo>
                <a:cubicBezTo>
                  <a:pt x="93317" y="1269999"/>
                  <a:pt x="61015" y="1256619"/>
                  <a:pt x="37197" y="1232801"/>
                </a:cubicBezTo>
                <a:cubicBezTo>
                  <a:pt x="13380" y="1208984"/>
                  <a:pt x="0" y="1176681"/>
                  <a:pt x="0" y="1142998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4780" tIns="68580" rIns="68580" bIns="68580" numCol="1" spcCol="1270" anchor="t" anchorCtr="0">
            <a:noAutofit/>
          </a:bodyPr>
          <a:lstStyle/>
          <a:p>
            <a:pPr lvl="0" algn="l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8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</p:txBody>
      </p:sp>
      <p:sp>
        <p:nvSpPr>
          <p:cNvPr id="9" name="자유형 8"/>
          <p:cNvSpPr/>
          <p:nvPr/>
        </p:nvSpPr>
        <p:spPr>
          <a:xfrm>
            <a:off x="785786" y="5610435"/>
            <a:ext cx="7143800" cy="1045882"/>
          </a:xfrm>
          <a:custGeom>
            <a:avLst/>
            <a:gdLst>
              <a:gd name="connsiteX0" fmla="*/ 0 w 6096000"/>
              <a:gd name="connsiteY0" fmla="*/ 127000 h 1269999"/>
              <a:gd name="connsiteX1" fmla="*/ 37198 w 6096000"/>
              <a:gd name="connsiteY1" fmla="*/ 37197 h 1269999"/>
              <a:gd name="connsiteX2" fmla="*/ 127001 w 6096000"/>
              <a:gd name="connsiteY2" fmla="*/ 0 h 1269999"/>
              <a:gd name="connsiteX3" fmla="*/ 5969000 w 6096000"/>
              <a:gd name="connsiteY3" fmla="*/ 0 h 1269999"/>
              <a:gd name="connsiteX4" fmla="*/ 6058803 w 6096000"/>
              <a:gd name="connsiteY4" fmla="*/ 37198 h 1269999"/>
              <a:gd name="connsiteX5" fmla="*/ 6096000 w 6096000"/>
              <a:gd name="connsiteY5" fmla="*/ 127001 h 1269999"/>
              <a:gd name="connsiteX6" fmla="*/ 6096000 w 6096000"/>
              <a:gd name="connsiteY6" fmla="*/ 1142999 h 1269999"/>
              <a:gd name="connsiteX7" fmla="*/ 6058803 w 6096000"/>
              <a:gd name="connsiteY7" fmla="*/ 1232802 h 1269999"/>
              <a:gd name="connsiteX8" fmla="*/ 5969000 w 6096000"/>
              <a:gd name="connsiteY8" fmla="*/ 1269999 h 1269999"/>
              <a:gd name="connsiteX9" fmla="*/ 127000 w 6096000"/>
              <a:gd name="connsiteY9" fmla="*/ 1269999 h 1269999"/>
              <a:gd name="connsiteX10" fmla="*/ 37197 w 6096000"/>
              <a:gd name="connsiteY10" fmla="*/ 1232801 h 1269999"/>
              <a:gd name="connsiteX11" fmla="*/ 0 w 6096000"/>
              <a:gd name="connsiteY11" fmla="*/ 1142998 h 1269999"/>
              <a:gd name="connsiteX12" fmla="*/ 0 w 6096000"/>
              <a:gd name="connsiteY12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93317"/>
                  <a:pt x="13380" y="61015"/>
                  <a:pt x="37198" y="37197"/>
                </a:cubicBezTo>
                <a:cubicBezTo>
                  <a:pt x="61015" y="13380"/>
                  <a:pt x="93318" y="0"/>
                  <a:pt x="127001" y="0"/>
                </a:cubicBezTo>
                <a:lnTo>
                  <a:pt x="5969000" y="0"/>
                </a:lnTo>
                <a:cubicBezTo>
                  <a:pt x="6002683" y="0"/>
                  <a:pt x="6034985" y="13380"/>
                  <a:pt x="6058803" y="37198"/>
                </a:cubicBezTo>
                <a:cubicBezTo>
                  <a:pt x="6082620" y="61015"/>
                  <a:pt x="6096000" y="93318"/>
                  <a:pt x="6096000" y="127001"/>
                </a:cubicBezTo>
                <a:lnTo>
                  <a:pt x="6096000" y="1142999"/>
                </a:lnTo>
                <a:cubicBezTo>
                  <a:pt x="6096000" y="1176682"/>
                  <a:pt x="6082620" y="1208984"/>
                  <a:pt x="6058803" y="1232802"/>
                </a:cubicBezTo>
                <a:cubicBezTo>
                  <a:pt x="6034986" y="1256619"/>
                  <a:pt x="6002683" y="1269999"/>
                  <a:pt x="5969000" y="1269999"/>
                </a:cubicBezTo>
                <a:lnTo>
                  <a:pt x="127000" y="1269999"/>
                </a:lnTo>
                <a:cubicBezTo>
                  <a:pt x="93317" y="1269999"/>
                  <a:pt x="61015" y="1256619"/>
                  <a:pt x="37197" y="1232801"/>
                </a:cubicBezTo>
                <a:cubicBezTo>
                  <a:pt x="13380" y="1208984"/>
                  <a:pt x="0" y="1176681"/>
                  <a:pt x="0" y="1142998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4780" tIns="68580" rIns="68580" bIns="68580" numCol="1" spcCol="1270" anchor="t" anchorCtr="0">
            <a:noAutofit/>
          </a:bodyPr>
          <a:lstStyle/>
          <a:p>
            <a:pPr lvl="0" algn="l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8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1400" kern="120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018576" y="3387928"/>
            <a:ext cx="1571635" cy="764806"/>
          </a:xfrm>
          <a:prstGeom prst="roundRect">
            <a:avLst>
              <a:gd name="adj" fmla="val 1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Calibri" pitchFamily="34" charset="0"/>
              </a:rPr>
              <a:t>On-line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76825" y="4585090"/>
            <a:ext cx="1571635" cy="764806"/>
          </a:xfrm>
          <a:prstGeom prst="roundRect">
            <a:avLst>
              <a:gd name="adj" fmla="val 1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Calibri" pitchFamily="34" charset="0"/>
              </a:rPr>
              <a:t>Department store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30432" y="2571744"/>
            <a:ext cx="5170592" cy="4143404"/>
          </a:xfrm>
          <a:prstGeom prst="roundRect">
            <a:avLst>
              <a:gd name="adj" fmla="val 1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altLang="ko-KR" sz="2000" b="1" dirty="0" smtClean="0">
                <a:latin typeface="Calibri" pitchFamily="34" charset="0"/>
              </a:rPr>
              <a:t>The Coffee Bean &amp; Tea Leaf </a:t>
            </a:r>
            <a:endParaRPr lang="ko-KR" altLang="en-US" sz="2000" b="1" dirty="0">
              <a:latin typeface="Calibri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324078" y="3361764"/>
            <a:ext cx="2105178" cy="802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2901" t="13873" r="25355" b="36452"/>
          <a:stretch>
            <a:fillRect/>
          </a:stretch>
        </p:blipFill>
        <p:spPr bwMode="auto">
          <a:xfrm>
            <a:off x="5844821" y="3299187"/>
            <a:ext cx="1428760" cy="92869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6" name="모서리가 둥근 직사각형 35"/>
          <p:cNvSpPr/>
          <p:nvPr/>
        </p:nvSpPr>
        <p:spPr>
          <a:xfrm>
            <a:off x="967851" y="5741142"/>
            <a:ext cx="1571635" cy="764806"/>
          </a:xfrm>
          <a:prstGeom prst="roundRect">
            <a:avLst>
              <a:gd name="adj" fmla="val 1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Calibri" pitchFamily="34" charset="0"/>
              </a:rPr>
              <a:t>Yoga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3371763" y="3468189"/>
            <a:ext cx="2023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i="1" dirty="0" smtClean="0">
                <a:solidFill>
                  <a:schemeClr val="bg1"/>
                </a:solidFill>
                <a:latin typeface="Calibri" pitchFamily="34" charset="0"/>
              </a:rPr>
              <a:t>The Young,</a:t>
            </a:r>
          </a:p>
          <a:p>
            <a:pPr algn="ctr"/>
            <a:r>
              <a:rPr lang="en-US" altLang="ko-KR" i="1" dirty="0" smtClean="0">
                <a:solidFill>
                  <a:schemeClr val="bg1"/>
                </a:solidFill>
                <a:latin typeface="Calibri" pitchFamily="34" charset="0"/>
              </a:rPr>
              <a:t>Experience at home</a:t>
            </a:r>
            <a:endParaRPr lang="en-US" altLang="ko-KR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3357554" y="4578131"/>
            <a:ext cx="2105178" cy="802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3801983" y="4684556"/>
            <a:ext cx="1234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i="1" dirty="0" smtClean="0">
                <a:solidFill>
                  <a:schemeClr val="bg1"/>
                </a:solidFill>
                <a:latin typeface="Calibri" pitchFamily="34" charset="0"/>
              </a:rPr>
              <a:t>The Rich,</a:t>
            </a:r>
          </a:p>
          <a:p>
            <a:pPr algn="ctr"/>
            <a:r>
              <a:rPr lang="en-US" altLang="ko-KR" i="1" dirty="0" smtClean="0">
                <a:solidFill>
                  <a:schemeClr val="bg1"/>
                </a:solidFill>
                <a:latin typeface="Calibri" pitchFamily="34" charset="0"/>
              </a:rPr>
              <a:t>Brand vale </a:t>
            </a:r>
            <a:endParaRPr lang="en-US" altLang="ko-KR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381307" y="5725341"/>
            <a:ext cx="2105178" cy="802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508598" y="5831766"/>
            <a:ext cx="1928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i="1" dirty="0" smtClean="0">
                <a:solidFill>
                  <a:schemeClr val="bg1"/>
                </a:solidFill>
                <a:latin typeface="Calibri" pitchFamily="34" charset="0"/>
              </a:rPr>
              <a:t>Co-marketing,</a:t>
            </a:r>
          </a:p>
          <a:p>
            <a:pPr algn="ctr"/>
            <a:r>
              <a:rPr lang="en-US" altLang="ko-KR" i="1" dirty="0" smtClean="0">
                <a:solidFill>
                  <a:schemeClr val="bg1"/>
                </a:solidFill>
                <a:latin typeface="Calibri" pitchFamily="34" charset="0"/>
              </a:rPr>
              <a:t>The Young Women</a:t>
            </a:r>
            <a:endParaRPr lang="en-US" altLang="ko-KR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7" name="Picture 10" descr="http://postfiles10.naver.net/20100409_137/dlselqk_1270782096124FeXPG_jpg/요가,누드요가,핫누드요가_dlselqk.jpg?type=w3"/>
          <p:cNvPicPr>
            <a:picLocks noChangeAspect="1" noChangeArrowheads="1"/>
          </p:cNvPicPr>
          <p:nvPr/>
        </p:nvPicPr>
        <p:blipFill>
          <a:blip r:embed="rId3" cstate="print"/>
          <a:srcRect l="4545" r="4545" b="7143"/>
          <a:stretch>
            <a:fillRect/>
          </a:stretch>
        </p:blipFill>
        <p:spPr bwMode="auto">
          <a:xfrm>
            <a:off x="5916259" y="5656641"/>
            <a:ext cx="1428760" cy="9286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49" name="Picture 4" descr="이미지 썸네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761" y="4604257"/>
            <a:ext cx="1185333" cy="76352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0" name="Picture 6" descr="이미지 썸네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7103" y="4604257"/>
            <a:ext cx="814922" cy="7858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5" name="그림 24" descr="coffee bean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그림 25" descr="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제목 1"/>
          <p:cNvSpPr>
            <a:spLocks noGrp="1"/>
          </p:cNvSpPr>
          <p:nvPr>
            <p:ph type="title"/>
          </p:nvPr>
        </p:nvSpPr>
        <p:spPr>
          <a:xfrm>
            <a:off x="2214546" y="714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Marketing strategy </a:t>
            </a:r>
            <a:b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</a:br>
            <a: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                                       - Place -</a:t>
            </a:r>
            <a:endParaRPr lang="ko-KR" altLang="en-US" sz="36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71406" y="1600200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그림 4" descr="coffee bean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14310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Marketing strategy </a:t>
            </a:r>
            <a:b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</a:br>
            <a: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                                   - Promotion -</a:t>
            </a:r>
            <a:endParaRPr lang="ko-KR" altLang="en-US" sz="40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571472" y="1571612"/>
          <a:ext cx="814393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그림 3" descr="coffee bean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571536" y="7142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Conclusion </a:t>
            </a:r>
            <a:endParaRPr lang="ko-KR" altLang="en-US" sz="40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offee bean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01864" y="2643182"/>
            <a:ext cx="3470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 &amp; A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15206" cy="1857364"/>
          </a:xfrm>
          <a:prstGeom prst="rect">
            <a:avLst/>
          </a:prstGeom>
        </p:spPr>
      </p:pic>
      <p:pic>
        <p:nvPicPr>
          <p:cNvPr id="5" name="그림 4" descr="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720" y="0"/>
            <a:ext cx="1859280" cy="1877626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857224" y="2000240"/>
            <a:ext cx="6786610" cy="4572032"/>
            <a:chOff x="857224" y="2214554"/>
            <a:chExt cx="6786610" cy="4572032"/>
          </a:xfrm>
        </p:grpSpPr>
        <p:sp>
          <p:nvSpPr>
            <p:cNvPr id="8" name="TextBox 7"/>
            <p:cNvSpPr txBox="1"/>
            <p:nvPr/>
          </p:nvSpPr>
          <p:spPr>
            <a:xfrm>
              <a:off x="857224" y="2572306"/>
              <a:ext cx="444352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b="1" dirty="0" smtClean="0">
                  <a:latin typeface="Calibri" pitchFamily="34" charset="0"/>
                </a:rPr>
                <a:t>C</a:t>
              </a:r>
            </a:p>
            <a:p>
              <a:r>
                <a:rPr lang="en-US" altLang="ko-KR" sz="3000" b="1" dirty="0" smtClean="0">
                  <a:latin typeface="Calibri" pitchFamily="34" charset="0"/>
                </a:rPr>
                <a:t>O</a:t>
              </a:r>
            </a:p>
            <a:p>
              <a:r>
                <a:rPr lang="en-US" altLang="ko-KR" sz="3000" b="1" dirty="0" smtClean="0">
                  <a:latin typeface="Calibri" pitchFamily="34" charset="0"/>
                </a:rPr>
                <a:t>N</a:t>
              </a:r>
            </a:p>
            <a:p>
              <a:r>
                <a:rPr lang="en-US" altLang="ko-KR" sz="3000" b="1" dirty="0" smtClean="0">
                  <a:latin typeface="Calibri" pitchFamily="34" charset="0"/>
                </a:rPr>
                <a:t>T</a:t>
              </a:r>
            </a:p>
            <a:p>
              <a:r>
                <a:rPr lang="en-US" altLang="ko-KR" sz="3000" b="1" dirty="0" smtClean="0">
                  <a:latin typeface="Calibri" pitchFamily="34" charset="0"/>
                </a:rPr>
                <a:t>E</a:t>
              </a:r>
            </a:p>
            <a:p>
              <a:r>
                <a:rPr lang="en-US" altLang="ko-KR" sz="3000" b="1" dirty="0" smtClean="0">
                  <a:latin typeface="Calibri" pitchFamily="34" charset="0"/>
                </a:rPr>
                <a:t>N</a:t>
              </a:r>
            </a:p>
            <a:p>
              <a:r>
                <a:rPr lang="en-US" altLang="ko-KR" sz="3000" b="1" dirty="0" smtClean="0">
                  <a:latin typeface="Calibri" pitchFamily="34" charset="0"/>
                </a:rPr>
                <a:t>T</a:t>
              </a:r>
            </a:p>
            <a:p>
              <a:r>
                <a:rPr lang="en-US" altLang="ko-KR" sz="3000" b="1" dirty="0" smtClean="0">
                  <a:latin typeface="Calibri" pitchFamily="34" charset="0"/>
                </a:rPr>
                <a:t>S</a:t>
              </a:r>
            </a:p>
          </p:txBody>
        </p:sp>
        <p:pic>
          <p:nvPicPr>
            <p:cNvPr id="9" name="그림 8" descr="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8794" y="2214554"/>
              <a:ext cx="5643602" cy="8296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1" name="그림 10" descr="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8794" y="3143248"/>
              <a:ext cx="5643602" cy="8296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2" name="그림 11" descr="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8794" y="4071942"/>
              <a:ext cx="5643602" cy="8296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3" name="그림 12" descr="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8794" y="5956956"/>
              <a:ext cx="5643602" cy="8296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500298" y="2303498"/>
              <a:ext cx="36644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ko-KR" sz="3000" b="1" dirty="0" smtClean="0">
                  <a:solidFill>
                    <a:schemeClr val="bg1"/>
                  </a:solidFill>
                  <a:latin typeface="Calibri" pitchFamily="34" charset="0"/>
                </a:rPr>
                <a:t>Company Background</a:t>
              </a:r>
              <a:endParaRPr lang="ko-KR" altLang="ko-KR" sz="300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3573" y="3232192"/>
              <a:ext cx="458875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b="1" dirty="0" smtClean="0">
                  <a:solidFill>
                    <a:schemeClr val="bg1"/>
                  </a:solidFill>
                  <a:latin typeface="Calibri" pitchFamily="34" charset="0"/>
                </a:rPr>
                <a:t>External &amp; Internal Analysis</a:t>
              </a:r>
              <a:endParaRPr lang="ko-KR" altLang="en-US" sz="3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00298" y="4160886"/>
              <a:ext cx="51435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000" b="1" dirty="0" smtClean="0">
                  <a:solidFill>
                    <a:schemeClr val="bg1"/>
                  </a:solidFill>
                  <a:latin typeface="Calibri" pitchFamily="34" charset="0"/>
                </a:rPr>
                <a:t>KSFs &amp; SCA Analysis </a:t>
              </a:r>
              <a:endParaRPr lang="ko-KR" altLang="en-US" sz="3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03597" y="6072206"/>
              <a:ext cx="19255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ko-KR" sz="3000" b="1" dirty="0" smtClean="0">
                  <a:solidFill>
                    <a:schemeClr val="bg1"/>
                  </a:solidFill>
                  <a:latin typeface="Calibri" pitchFamily="34" charset="0"/>
                </a:rPr>
                <a:t>Conclusion</a:t>
              </a:r>
              <a:endParaRPr lang="ko-KR" altLang="en-US" sz="3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19" name="그림 18" descr="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786322"/>
            <a:ext cx="5643602" cy="829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500298" y="4875266"/>
            <a:ext cx="471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Marketing Strategies</a:t>
            </a:r>
            <a:endParaRPr lang="ko-KR" altLang="en-US" sz="30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offee bean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1785926"/>
            <a:ext cx="8845691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Industry: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Retail coffee and tea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Founded: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Brentwood, California (1963)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Founders: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Mona and Herbert B. Hyman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Headquarters: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Los Angeles, California, United States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Products: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Whole bean coffee, Boxed tea, Made-to-order beverages</a:t>
            </a:r>
            <a:b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                  Baked goods, Merchandise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Revenue: 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₩ 76 billion</a:t>
            </a:r>
            <a:r>
              <a:rPr lang="ko-KR" altLang="en-US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(2009)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Korean Market: 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Park, Sang </a:t>
            </a:r>
            <a:r>
              <a:rPr lang="en-US" altLang="ko-KR" sz="2000" dirty="0" err="1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Bae</a:t>
            </a: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established Korean coffee Bean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                             2001 launched first coffee bean franchise store in Chung-Dam</a:t>
            </a:r>
            <a:r>
              <a:rPr lang="en-US" altLang="ko-KR" sz="20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pic>
        <p:nvPicPr>
          <p:cNvPr id="5" name="그림 4" descr="0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3240" y="1428736"/>
            <a:ext cx="2270760" cy="2090742"/>
          </a:xfrm>
          <a:prstGeom prst="rect">
            <a:avLst/>
          </a:prstGeom>
        </p:spPr>
      </p:pic>
      <p:pic>
        <p:nvPicPr>
          <p:cNvPr id="7" name="그림 6" descr="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285728"/>
            <a:ext cx="436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Company Background</a:t>
            </a:r>
            <a:endParaRPr lang="ko-KR" altLang="en-US" sz="36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off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3786190"/>
            <a:ext cx="2071670" cy="3071810"/>
          </a:xfrm>
          <a:prstGeom prst="rect">
            <a:avLst/>
          </a:prstGeom>
        </p:spPr>
      </p:pic>
      <p:pic>
        <p:nvPicPr>
          <p:cNvPr id="31" name="그림 30" descr="coffee bean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그림 31" descr="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0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Competitor Analysis</a:t>
            </a:r>
            <a:endParaRPr lang="ko-KR" altLang="en-US" sz="36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85720" y="928670"/>
            <a:ext cx="4929222" cy="3857652"/>
            <a:chOff x="285720" y="1135342"/>
            <a:chExt cx="6096000" cy="4064000"/>
          </a:xfrm>
        </p:grpSpPr>
        <p:graphicFrame>
          <p:nvGraphicFramePr>
            <p:cNvPr id="26" name="차트 25"/>
            <p:cNvGraphicFramePr/>
            <p:nvPr/>
          </p:nvGraphicFramePr>
          <p:xfrm>
            <a:off x="285720" y="1135342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936155" y="2490009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</a:rPr>
                <a:t>17%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9459" y="339312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</a:rPr>
                <a:t>33%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7459" y="294156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</a:rPr>
                <a:t>12%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4533" y="2490009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</a:rPr>
                <a:t>10%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11592" y="2339490"/>
              <a:ext cx="482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</a:rPr>
                <a:t>5%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24815" y="4918720"/>
            <a:ext cx="5890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Starbuck which is No.1 and has almost 1/3 market shares is </a:t>
            </a:r>
          </a:p>
          <a:p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doing the marketing activity of culture including coffee and </a:t>
            </a:r>
          </a:p>
          <a:p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high premium quality. </a:t>
            </a:r>
            <a:endParaRPr lang="ko-KR" altLang="en-US" b="1" dirty="0"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24815" y="5791818"/>
            <a:ext cx="5584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Angel-in-us which is a subsidiary of </a:t>
            </a:r>
            <a:r>
              <a:rPr lang="en-US" altLang="ko-KR" b="1" dirty="0" err="1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Lotte</a:t>
            </a:r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Group is trying </a:t>
            </a:r>
          </a:p>
          <a:p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varying the menu at medium and high price lower than </a:t>
            </a:r>
          </a:p>
          <a:p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Coffee bean.  </a:t>
            </a:r>
            <a:endParaRPr lang="ko-KR" altLang="en-US" b="1" dirty="0"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214942" y="1130842"/>
            <a:ext cx="3786214" cy="3726918"/>
            <a:chOff x="5500694" y="773652"/>
            <a:chExt cx="3786214" cy="3726918"/>
          </a:xfrm>
        </p:grpSpPr>
        <p:pic>
          <p:nvPicPr>
            <p:cNvPr id="11" name="그림 10" descr="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3768" y="4143380"/>
              <a:ext cx="360003" cy="357190"/>
            </a:xfrm>
            <a:prstGeom prst="rect">
              <a:avLst/>
            </a:prstGeom>
          </p:spPr>
        </p:pic>
        <p:pic>
          <p:nvPicPr>
            <p:cNvPr id="12" name="그림 11" descr="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2528" y="4143380"/>
              <a:ext cx="428628" cy="351608"/>
            </a:xfrm>
            <a:prstGeom prst="rect">
              <a:avLst/>
            </a:prstGeom>
          </p:spPr>
        </p:pic>
        <p:pic>
          <p:nvPicPr>
            <p:cNvPr id="13" name="그림 12" descr="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9388" y="4143380"/>
              <a:ext cx="313504" cy="357190"/>
            </a:xfrm>
            <a:prstGeom prst="rect">
              <a:avLst/>
            </a:prstGeom>
          </p:spPr>
        </p:pic>
        <p:pic>
          <p:nvPicPr>
            <p:cNvPr id="14" name="그림 13" descr="할리스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9586" y="4143380"/>
              <a:ext cx="368713" cy="357190"/>
            </a:xfrm>
            <a:prstGeom prst="rect">
              <a:avLst/>
            </a:prstGeom>
          </p:spPr>
        </p:pic>
        <p:graphicFrame>
          <p:nvGraphicFramePr>
            <p:cNvPr id="30" name="차트 29"/>
            <p:cNvGraphicFramePr/>
            <p:nvPr/>
          </p:nvGraphicFramePr>
          <p:xfrm>
            <a:off x="5500694" y="785794"/>
            <a:ext cx="3786214" cy="37147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pSp>
          <p:nvGrpSpPr>
            <p:cNvPr id="28" name="그룹 27"/>
            <p:cNvGrpSpPr/>
            <p:nvPr/>
          </p:nvGrpSpPr>
          <p:grpSpPr>
            <a:xfrm>
              <a:off x="6357950" y="1049521"/>
              <a:ext cx="2640392" cy="1687124"/>
              <a:chOff x="6357950" y="1049521"/>
              <a:chExt cx="2640392" cy="168712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357950" y="2000240"/>
                <a:ext cx="497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202</a:t>
                </a:r>
                <a:endParaRPr lang="ko-KR" altLang="en-US" sz="14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075144" y="1049521"/>
                <a:ext cx="497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347</a:t>
                </a:r>
                <a:endParaRPr lang="ko-KR" altLang="en-US" sz="14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501090" y="2428868"/>
                <a:ext cx="497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165</a:t>
                </a:r>
                <a:endParaRPr lang="ko-KR" altLang="en-US" sz="14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789524" y="2000240"/>
                <a:ext cx="497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225</a:t>
                </a:r>
                <a:endParaRPr lang="ko-KR" altLang="en-US" sz="1400" b="1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786578" y="773652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Calibri" pitchFamily="34" charset="0"/>
                </a:rPr>
                <a:t>&lt;No. of Stores&gt; </a:t>
              </a:r>
              <a:endParaRPr lang="ko-KR" altLang="en-US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688" y="1493830"/>
            <a:ext cx="1681162" cy="792162"/>
            <a:chOff x="385" y="1117"/>
            <a:chExt cx="1059" cy="499"/>
          </a:xfrm>
          <a:gradFill flip="none" rotWithShape="1">
            <a:gsLst>
              <a:gs pos="0">
                <a:srgbClr val="422100">
                  <a:tint val="66000"/>
                  <a:satMod val="160000"/>
                </a:srgbClr>
              </a:gs>
              <a:gs pos="50000">
                <a:srgbClr val="422100">
                  <a:tint val="44500"/>
                  <a:satMod val="160000"/>
                </a:srgbClr>
              </a:gs>
              <a:gs pos="100000">
                <a:srgbClr val="42210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385" y="1117"/>
              <a:ext cx="1059" cy="499"/>
            </a:xfrm>
            <a:prstGeom prst="roundRect">
              <a:avLst>
                <a:gd name="adj" fmla="val 10056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447" y="1256"/>
              <a:ext cx="774" cy="252"/>
            </a:xfrm>
            <a:prstGeom prst="rect">
              <a:avLst/>
            </a:prstGeom>
            <a:grpFill/>
            <a:ln w="25400">
              <a:noFill/>
              <a:prstDash val="sysDot"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PRODUCT</a:t>
              </a:r>
              <a:endParaRPr lang="en-US" altLang="ko-KR" sz="2000" b="1" dirty="0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20688" y="2708274"/>
            <a:ext cx="1681162" cy="792163"/>
            <a:chOff x="385" y="1776"/>
            <a:chExt cx="1059" cy="49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517" name="AutoShape 13"/>
            <p:cNvSpPr>
              <a:spLocks noChangeArrowheads="1"/>
            </p:cNvSpPr>
            <p:nvPr/>
          </p:nvSpPr>
          <p:spPr bwMode="auto">
            <a:xfrm>
              <a:off x="385" y="1776"/>
              <a:ext cx="1059" cy="499"/>
            </a:xfrm>
            <a:prstGeom prst="roundRect">
              <a:avLst>
                <a:gd name="adj" fmla="val 10056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599" y="1915"/>
              <a:ext cx="501" cy="252"/>
            </a:xfrm>
            <a:prstGeom prst="rect">
              <a:avLst/>
            </a:prstGeom>
            <a:grpFill/>
            <a:ln w="25400">
              <a:noFill/>
              <a:prstDash val="sysDot"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PRICE</a:t>
              </a:r>
              <a:endParaRPr lang="en-US" altLang="ko-KR" sz="2000" b="1" dirty="0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20688" y="3922721"/>
            <a:ext cx="1681162" cy="792163"/>
            <a:chOff x="385" y="2432"/>
            <a:chExt cx="1059" cy="499"/>
          </a:xfr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385" y="2432"/>
              <a:ext cx="1059" cy="499"/>
            </a:xfrm>
            <a:prstGeom prst="roundRect">
              <a:avLst>
                <a:gd name="adj" fmla="val 10056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582" y="2526"/>
              <a:ext cx="531" cy="252"/>
            </a:xfrm>
            <a:prstGeom prst="rect">
              <a:avLst/>
            </a:prstGeom>
            <a:grpFill/>
            <a:ln w="25400">
              <a:noFill/>
              <a:prstDash val="sysDot"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PLACE</a:t>
              </a:r>
              <a:endParaRPr lang="ko-KR" altLang="en-US" sz="2000" b="1" dirty="0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20688" y="5494358"/>
            <a:ext cx="1681162" cy="792162"/>
            <a:chOff x="385" y="3381"/>
            <a:chExt cx="1059" cy="499"/>
          </a:xfr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521" name="AutoShape 17"/>
            <p:cNvSpPr>
              <a:spLocks noChangeArrowheads="1"/>
            </p:cNvSpPr>
            <p:nvPr/>
          </p:nvSpPr>
          <p:spPr bwMode="auto">
            <a:xfrm>
              <a:off x="385" y="3381"/>
              <a:ext cx="1059" cy="499"/>
            </a:xfrm>
            <a:prstGeom prst="roundRect">
              <a:avLst>
                <a:gd name="adj" fmla="val 10056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431" y="3520"/>
              <a:ext cx="856" cy="223"/>
            </a:xfrm>
            <a:prstGeom prst="rect">
              <a:avLst/>
            </a:prstGeom>
            <a:grpFill/>
            <a:ln w="25400">
              <a:noFill/>
              <a:prstDash val="sysDot"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700" b="1" dirty="0" smtClean="0"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PROMOTION</a:t>
              </a:r>
              <a:endParaRPr lang="ko-KR" altLang="en-US" sz="2000" b="1" dirty="0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209798" y="1357296"/>
            <a:ext cx="6429420" cy="1090611"/>
            <a:chOff x="1572" y="1065"/>
            <a:chExt cx="3720" cy="687"/>
          </a:xfrm>
          <a:gradFill flip="none" rotWithShape="1">
            <a:gsLst>
              <a:gs pos="0">
                <a:srgbClr val="422100">
                  <a:tint val="66000"/>
                  <a:satMod val="160000"/>
                </a:srgbClr>
              </a:gs>
              <a:gs pos="50000">
                <a:srgbClr val="422100">
                  <a:tint val="44500"/>
                  <a:satMod val="160000"/>
                </a:srgbClr>
              </a:gs>
              <a:gs pos="100000">
                <a:srgbClr val="42210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527" name="AutoShape 23"/>
            <p:cNvSpPr>
              <a:spLocks noChangeArrowheads="1"/>
            </p:cNvSpPr>
            <p:nvPr/>
          </p:nvSpPr>
          <p:spPr bwMode="auto">
            <a:xfrm>
              <a:off x="1572" y="1065"/>
              <a:ext cx="3720" cy="687"/>
            </a:xfrm>
            <a:prstGeom prst="roundRect">
              <a:avLst>
                <a:gd name="adj" fmla="val 8644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1692" y="1065"/>
              <a:ext cx="3440" cy="686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ko-KR" b="1" dirty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A variety of products from coffee &amp; tea to bakery </a:t>
              </a:r>
              <a:endParaRPr lang="ko-KR" altLang="en-US" b="1" dirty="0">
                <a:solidFill>
                  <a:srgbClr val="0000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ko-KR" altLang="en-US" b="1" dirty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Light roast : soft &amp; mild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 Fat-free, Ice-Blended</a:t>
              </a:r>
              <a:endParaRPr lang="ko-KR" altLang="en-US" b="1" dirty="0">
                <a:solidFill>
                  <a:srgbClr val="0000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205050" y="2643182"/>
            <a:ext cx="6434168" cy="857250"/>
            <a:chOff x="1572" y="1801"/>
            <a:chExt cx="3720" cy="54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528" name="AutoShape 24"/>
            <p:cNvSpPr>
              <a:spLocks noChangeArrowheads="1"/>
            </p:cNvSpPr>
            <p:nvPr/>
          </p:nvSpPr>
          <p:spPr bwMode="auto">
            <a:xfrm>
              <a:off x="1572" y="1801"/>
              <a:ext cx="3720" cy="540"/>
            </a:xfrm>
            <a:prstGeom prst="roundRect">
              <a:avLst>
                <a:gd name="adj" fmla="val 8644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1692" y="1840"/>
              <a:ext cx="3517" cy="40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ko-KR" b="1" dirty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Expensive strategy  </a:t>
              </a:r>
              <a:r>
                <a:rPr lang="ko-KR" altLang="en-US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☞ </a:t>
              </a: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luxury image</a:t>
              </a:r>
            </a:p>
            <a:p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 (ex, Black Forest Ice Blended  regular : 6,400KW)</a:t>
              </a:r>
              <a:endParaRPr lang="ko-KR" altLang="en-US" b="1" dirty="0">
                <a:solidFill>
                  <a:srgbClr val="0000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205050" y="5214950"/>
            <a:ext cx="6434168" cy="1428749"/>
            <a:chOff x="1572" y="3273"/>
            <a:chExt cx="3720" cy="900"/>
          </a:xfr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530" name="AutoShape 26"/>
            <p:cNvSpPr>
              <a:spLocks noChangeArrowheads="1"/>
            </p:cNvSpPr>
            <p:nvPr/>
          </p:nvSpPr>
          <p:spPr bwMode="auto">
            <a:xfrm>
              <a:off x="1572" y="3273"/>
              <a:ext cx="3720" cy="900"/>
            </a:xfrm>
            <a:prstGeom prst="roundRect">
              <a:avLst>
                <a:gd name="adj" fmla="val 8644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35" name="Text Box 31"/>
            <p:cNvSpPr txBox="1">
              <a:spLocks noChangeArrowheads="1"/>
            </p:cNvSpPr>
            <p:nvPr/>
          </p:nvSpPr>
          <p:spPr bwMode="auto">
            <a:xfrm>
              <a:off x="1692" y="3294"/>
              <a:ext cx="3456" cy="826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ko-KR" b="1" dirty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Pink card : 12 buying and one free</a:t>
              </a:r>
            </a:p>
            <a:p>
              <a:pPr>
                <a:buFontTx/>
                <a:buChar char="•"/>
              </a:pP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Word of mouth marketing</a:t>
              </a:r>
              <a:endParaRPr lang="ko-KR" altLang="en-US" b="1" dirty="0">
                <a:solidFill>
                  <a:srgbClr val="0000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ko-KR" altLang="en-US" b="1" dirty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Offering information on new product launching </a:t>
              </a:r>
            </a:p>
            <a:p>
              <a:pPr>
                <a:lnSpc>
                  <a:spcPct val="120000"/>
                </a:lnSpc>
              </a:pP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  thru the Internet</a:t>
              </a:r>
              <a:endParaRPr lang="ko-KR" altLang="en-US" b="1" dirty="0">
                <a:solidFill>
                  <a:srgbClr val="0000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209798" y="3786190"/>
            <a:ext cx="6434168" cy="1118160"/>
            <a:chOff x="1572" y="1801"/>
            <a:chExt cx="3720" cy="540"/>
          </a:xfr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1572" y="1801"/>
              <a:ext cx="3720" cy="540"/>
            </a:xfrm>
            <a:prstGeom prst="roundRect">
              <a:avLst>
                <a:gd name="adj" fmla="val 8644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ko-KR" altLang="en-US" b="1"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1692" y="1840"/>
              <a:ext cx="3517" cy="446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ko-KR" b="1" dirty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High accessibility : densely populated downtown</a:t>
              </a:r>
            </a:p>
            <a:p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 area centering Seoul metropolitan area</a:t>
              </a:r>
            </a:p>
            <a:p>
              <a:pPr>
                <a:buFontTx/>
                <a:buChar char="•"/>
              </a:pPr>
              <a:r>
                <a:rPr lang="en-US" altLang="ko-KR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50" charset="-127"/>
                  <a:cs typeface="Arial Unicode MS" pitchFamily="50" charset="-127"/>
                </a:rPr>
                <a:t> All company-owned stores (low compared to rivals) </a:t>
              </a:r>
              <a:endParaRPr lang="ko-KR" altLang="en-US" b="1" dirty="0">
                <a:solidFill>
                  <a:srgbClr val="000000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pic>
        <p:nvPicPr>
          <p:cNvPr id="34" name="그림 33" descr="coffee bean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그림 36" descr="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2357422" y="285728"/>
            <a:ext cx="2336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4P Analysis</a:t>
            </a:r>
            <a:endParaRPr lang="ko-KR" altLang="en-US" sz="36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42844" y="1358885"/>
            <a:ext cx="2394448" cy="358775"/>
          </a:xfrm>
          <a:prstGeom prst="rect">
            <a:avLst/>
          </a:prstGeom>
          <a:solidFill>
            <a:srgbClr val="4221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  <a:reflection blurRad="6350" stA="50000" endA="300" endPos="90000" dir="5400000" sy="-100000" algn="bl" rotWithShape="0"/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2200" b="1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Segmentation</a:t>
            </a:r>
            <a:endParaRPr lang="ko-KR" altLang="en-US" sz="2200" b="1" baseline="300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800094" y="2231727"/>
          <a:ext cx="7843872" cy="4340545"/>
        </p:xfrm>
        <a:graphic>
          <a:graphicData uri="http://schemas.openxmlformats.org/drawingml/2006/table">
            <a:tbl>
              <a:tblPr/>
              <a:tblGrid>
                <a:gridCol w="2043500"/>
                <a:gridCol w="5800372"/>
              </a:tblGrid>
              <a:tr h="50006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Segment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Customer needs &amp; Features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1722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Teenagers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Preferring carbonated beverages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Familiar with Fast food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Increasing the purchasing power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1722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Twenties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Leading spending cultures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A certain level of purchasing power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Word of mouth effect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148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Thirties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Interested in cultural life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Leading well-being culture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1722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Forties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High purchasing power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Mainly business meeting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 smtClean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Unfamiliar </a:t>
                      </a: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with foreign </a:t>
                      </a:r>
                      <a:r>
                        <a:rPr lang="en-US" sz="1800" b="1" kern="100" dirty="0" smtClean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culture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1722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Fifties &amp; over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High purchasing power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Few demand high quality coffee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342900" lvl="0" indent="-342900" algn="l" latinLnBrk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0975" algn="l"/>
                          <a:tab pos="508000" algn="l"/>
                        </a:tabLst>
                      </a:pPr>
                      <a:r>
                        <a:rPr lang="en-US" sz="1800" b="1" kern="100" dirty="0">
                          <a:latin typeface="Calibri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Preferring healthy-drinks</a:t>
                      </a:r>
                      <a:endParaRPr lang="ko-KR" sz="1800" b="1" kern="100" dirty="0">
                        <a:latin typeface="Calibri" pitchFamily="34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22100">
                            <a:tint val="66000"/>
                            <a:satMod val="160000"/>
                          </a:srgbClr>
                        </a:gs>
                        <a:gs pos="50000">
                          <a:srgbClr val="422100">
                            <a:tint val="44500"/>
                            <a:satMod val="160000"/>
                          </a:srgbClr>
                        </a:gs>
                        <a:gs pos="100000">
                          <a:srgbClr val="4221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2" name="그림 11" descr="coffee bean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85984" y="285728"/>
            <a:ext cx="25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  <a:cs typeface="Arial" charset="0"/>
              </a:rPr>
              <a:t>STP Analysis</a:t>
            </a:r>
            <a:endParaRPr lang="ko-KR" altLang="en-US" sz="36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42844" y="1571612"/>
            <a:ext cx="2180231" cy="455272"/>
          </a:xfrm>
          <a:prstGeom prst="rect">
            <a:avLst/>
          </a:prstGeom>
          <a:solidFill>
            <a:srgbClr val="4221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  <a:reflection blurRad="6350" stA="50000" endA="300" endPos="55000" dir="5400000" sy="-100000" algn="bl" rotWithShape="0"/>
          </a:effectLst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Targeting </a:t>
            </a:r>
            <a:endParaRPr lang="ko-KR" altLang="en-US" sz="2400" b="1" baseline="30000" dirty="0">
              <a:solidFill>
                <a:schemeClr val="bg1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5" name="AutoShape 74"/>
          <p:cNvSpPr>
            <a:spLocks noChangeArrowheads="1"/>
          </p:cNvSpPr>
          <p:nvPr/>
        </p:nvSpPr>
        <p:spPr bwMode="auto">
          <a:xfrm>
            <a:off x="357158" y="2241198"/>
            <a:ext cx="8501122" cy="1571636"/>
          </a:xfrm>
          <a:prstGeom prst="roundRect">
            <a:avLst>
              <a:gd name="adj" fmla="val 9704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07763" dir="13500000" sx="75000" sy="75000" algn="tl" rotWithShape="0">
              <a:schemeClr val="folHlink"/>
            </a:outerShdw>
          </a:effectLst>
        </p:spPr>
        <p:txBody>
          <a:bodyPr wrap="none" lIns="0" rIns="0"/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ko-KR" altLang="en-US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en-US" altLang="ko-KR" sz="24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20s and early 30s females who are interested in new trends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4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   and leading spending cultures</a:t>
            </a:r>
          </a:p>
          <a:p>
            <a:pPr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en-US" altLang="ko-KR" sz="24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 A certain level of purchasing power</a:t>
            </a:r>
            <a:endParaRPr lang="ko-KR" altLang="en-US" sz="2400" b="1" dirty="0">
              <a:solidFill>
                <a:srgbClr val="0066CC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auto">
          <a:xfrm>
            <a:off x="214282" y="4741528"/>
            <a:ext cx="8501122" cy="1643074"/>
          </a:xfrm>
          <a:prstGeom prst="roundRect">
            <a:avLst>
              <a:gd name="adj" fmla="val 9704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07763" dir="13500000" sx="75000" sy="75000" algn="tl" rotWithShape="0">
              <a:schemeClr val="folHlink"/>
            </a:outerShdw>
          </a:effectLst>
        </p:spPr>
        <p:txBody>
          <a:bodyPr wrap="none" lIns="0" rIns="0"/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ko-KR" altLang="en-US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4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Providing total quality experience : Best product quality plus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4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   warm, cozy social gathering place   </a:t>
            </a:r>
            <a:endParaRPr lang="en-US" altLang="ko-KR" sz="2400" b="1" dirty="0">
              <a:solidFill>
                <a:schemeClr val="accent2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  <a:p>
            <a:pPr>
              <a:lnSpc>
                <a:spcPct val="140000"/>
              </a:lnSpc>
              <a:buFontTx/>
              <a:buBlip>
                <a:blip r:embed="rId2"/>
              </a:buBlip>
              <a:defRPr/>
            </a:pPr>
            <a:r>
              <a:rPr lang="ko-KR" altLang="en-US" sz="2000" b="1" dirty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en-US" altLang="ko-KR" sz="2400" b="1" dirty="0" smtClean="0"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Focusing on well-being beverages (ex, Ginseng Tea)</a:t>
            </a:r>
          </a:p>
          <a:p>
            <a:pPr>
              <a:lnSpc>
                <a:spcPct val="140000"/>
              </a:lnSpc>
              <a:defRPr/>
            </a:pPr>
            <a:endParaRPr lang="ko-KR" altLang="en-US" sz="2400" b="1" dirty="0">
              <a:solidFill>
                <a:srgbClr val="0066CC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72189" y="4071942"/>
            <a:ext cx="2087467" cy="455272"/>
          </a:xfrm>
          <a:prstGeom prst="rect">
            <a:avLst/>
          </a:prstGeom>
          <a:solidFill>
            <a:srgbClr val="4221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  <a:reflection blurRad="6350" stA="50000" endA="300" endPos="55000" dir="5400000" sy="-100000" algn="bl" rotWithShape="0"/>
          </a:effectLst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Positioning</a:t>
            </a:r>
            <a:endParaRPr lang="ko-KR" altLang="en-US" sz="2400" b="1" baseline="30000" dirty="0">
              <a:solidFill>
                <a:schemeClr val="bg1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6" name="그림 15" descr="coffee bean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285984" y="285728"/>
            <a:ext cx="254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  <a:cs typeface="Arial" charset="0"/>
              </a:rPr>
              <a:t>STP Analysis</a:t>
            </a:r>
            <a:endParaRPr lang="ko-KR" altLang="en-US" sz="36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1714480" y="1857365"/>
          <a:ext cx="678661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1571604" y="5214950"/>
            <a:ext cx="2143140" cy="128588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Broad Product Line of Tea menu</a:t>
            </a:r>
            <a:endParaRPr lang="ko-KR" altLang="en-US" sz="15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1285860"/>
            <a:ext cx="157163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Key Success</a:t>
            </a:r>
          </a:p>
          <a:p>
            <a:r>
              <a:rPr lang="en-US" altLang="ko-KR" b="1" dirty="0" smtClean="0">
                <a:latin typeface="Calibri" pitchFamily="34" charset="0"/>
              </a:rPr>
              <a:t>Factors</a:t>
            </a:r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12" name="톱니 모양의 오른쪽 화살표 11"/>
          <p:cNvSpPr/>
          <p:nvPr/>
        </p:nvSpPr>
        <p:spPr>
          <a:xfrm rot="5400000">
            <a:off x="2321703" y="4536289"/>
            <a:ext cx="642942" cy="571504"/>
          </a:xfrm>
          <a:prstGeom prst="notchedRightArrow">
            <a:avLst/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3" name="톱니 모양의 오른쪽 화살표 12"/>
          <p:cNvSpPr/>
          <p:nvPr/>
        </p:nvSpPr>
        <p:spPr>
          <a:xfrm rot="5400000">
            <a:off x="7108049" y="4536289"/>
            <a:ext cx="642942" cy="571504"/>
          </a:xfrm>
          <a:prstGeom prst="notchedRightArrow">
            <a:avLst/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4" name="톱니 모양의 오른쪽 화살표 13"/>
          <p:cNvSpPr/>
          <p:nvPr/>
        </p:nvSpPr>
        <p:spPr>
          <a:xfrm rot="5400000">
            <a:off x="4750595" y="4536289"/>
            <a:ext cx="642942" cy="571504"/>
          </a:xfrm>
          <a:prstGeom prst="notchedRightArrow">
            <a:avLst/>
          </a:prstGeom>
          <a:solidFill>
            <a:srgbClr val="4221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000496" y="5214950"/>
            <a:ext cx="2214578" cy="13573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Preoccupied location near the main street of downtown</a:t>
            </a:r>
            <a:endParaRPr lang="ko-KR" altLang="en-US" sz="15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429388" y="5214950"/>
            <a:ext cx="2286016" cy="13573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Differentiated Service ex) Valet parking/ Take-out 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pecialized 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tore </a:t>
            </a:r>
            <a:endParaRPr lang="ko-KR" altLang="en-US" sz="15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4500570"/>
            <a:ext cx="1571636" cy="646331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Competitive </a:t>
            </a:r>
          </a:p>
          <a:p>
            <a:r>
              <a:rPr lang="en-US" altLang="ko-KR" b="1" dirty="0" smtClean="0">
                <a:latin typeface="Calibri" pitchFamily="34" charset="0"/>
              </a:rPr>
              <a:t>Advantages </a:t>
            </a:r>
            <a:endParaRPr lang="ko-KR" altLang="en-US" b="1" dirty="0">
              <a:latin typeface="Calibri" pitchFamily="34" charset="0"/>
            </a:endParaRPr>
          </a:p>
        </p:txBody>
      </p:sp>
      <p:pic>
        <p:nvPicPr>
          <p:cNvPr id="18" name="그림 17" descr="coffee bean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ko-KR" sz="3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KSFs </a:t>
            </a:r>
            <a:r>
              <a:rPr lang="fr-FR" altLang="ko-KR" sz="3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of Cafe business &amp; </a:t>
            </a:r>
            <a:br>
              <a:rPr lang="fr-FR" altLang="ko-KR" sz="3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</a:br>
            <a:r>
              <a:rPr lang="fr-FR" altLang="ko-KR" sz="30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CAs of The Coffee Bean &amp; Tea Leaf</a:t>
            </a:r>
            <a:endParaRPr lang="ko-KR" altLang="en-US" sz="30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00" y="3357562"/>
            <a:ext cx="2571768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06" y="1571612"/>
            <a:ext cx="9501254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What is Coffee bean’s Point of Differentiation(POD) ?</a:t>
            </a:r>
          </a:p>
          <a:p>
            <a:pPr>
              <a:buNone/>
            </a:pPr>
            <a:endParaRPr lang="ko-KR" alt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00034" y="3000372"/>
            <a:ext cx="8358246" cy="3500462"/>
          </a:xfrm>
          <a:prstGeom prst="roundRect">
            <a:avLst/>
          </a:prstGeom>
          <a:ln w="38100">
            <a:solidFill>
              <a:srgbClr val="4221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214686"/>
            <a:ext cx="7643866" cy="158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itchFamily="34" charset="0"/>
              </a:rPr>
              <a:t>&lt;Targeting&gt;</a:t>
            </a:r>
          </a:p>
          <a:p>
            <a:r>
              <a:rPr lang="en-US" altLang="ko-KR" sz="2000" b="1" dirty="0">
                <a:latin typeface="Calibri" pitchFamily="34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20s and 30s women who concern about diet and well-being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Middle age </a:t>
            </a:r>
            <a:r>
              <a:rPr lang="en-US" sz="2000" b="1" dirty="0">
                <a:latin typeface="Calibri" pitchFamily="34" charset="0"/>
              </a:rPr>
              <a:t>for potential </a:t>
            </a:r>
            <a:r>
              <a:rPr lang="en-US" sz="2000" b="1" dirty="0" smtClean="0">
                <a:latin typeface="Calibri" pitchFamily="34" charset="0"/>
              </a:rPr>
              <a:t>customers</a:t>
            </a:r>
            <a:r>
              <a:rPr lang="en-US" altLang="ko-KR" sz="2000" b="1" dirty="0" smtClean="0">
                <a:latin typeface="Calibri" pitchFamily="34" charset="0"/>
              </a:rPr>
              <a:t> </a:t>
            </a:r>
            <a:endParaRPr lang="ko-KR" altLang="en-US" sz="20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000636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itchFamily="34" charset="0"/>
              </a:rPr>
              <a:t>&lt;Positioning&gt;</a:t>
            </a:r>
          </a:p>
          <a:p>
            <a:endParaRPr lang="en-US" altLang="ko-KR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“Enjoy well-being life-style with our premium tea.”</a:t>
            </a:r>
            <a:endParaRPr lang="en-US" altLang="ko-KR" sz="20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ko-KR" altLang="en-US" sz="2000" b="1" dirty="0">
              <a:latin typeface="Calibri" pitchFamily="34" charset="0"/>
            </a:endParaRPr>
          </a:p>
        </p:txBody>
      </p:sp>
      <p:pic>
        <p:nvPicPr>
          <p:cNvPr id="15" name="그림 14" descr="coffee bean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128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-24"/>
            <a:ext cx="7215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0118" y="71414"/>
            <a:ext cx="8229600" cy="107157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Sustainable </a:t>
            </a:r>
            <a:br>
              <a:rPr lang="en-US" altLang="ko-KR" sz="32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Calibri" pitchFamily="34" charset="0"/>
                <a:ea typeface="MD솔체" pitchFamily="18" charset="-127"/>
              </a:rPr>
              <a:t>Competitive Advantage </a:t>
            </a:r>
            <a:endParaRPr lang="ko-KR" altLang="en-US" sz="3200" b="1" dirty="0">
              <a:solidFill>
                <a:schemeClr val="bg1"/>
              </a:solidFill>
              <a:latin typeface="Calibri" pitchFamily="34" charset="0"/>
              <a:ea typeface="MD솔체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57224" y="2428868"/>
            <a:ext cx="7572428" cy="714380"/>
          </a:xfrm>
          <a:prstGeom prst="roundRect">
            <a:avLst/>
          </a:prstGeom>
          <a:solidFill>
            <a:srgbClr val="422100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Calibri" pitchFamily="34" charset="0"/>
              </a:rPr>
              <a:t>‘Diverse &amp; high quality tea menu’</a:t>
            </a:r>
            <a:endParaRPr lang="ko-KR" altLang="en-US" sz="21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640</Words>
  <Application>Microsoft Office PowerPoint</Application>
  <PresentationFormat>화면 슬라이드 쇼(4:3)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표지</vt:lpstr>
      <vt:lpstr>PowerPoint 프레젠테이션</vt:lpstr>
      <vt:lpstr>PowerPoint 프레젠테이션</vt:lpstr>
      <vt:lpstr>Competitor Analysis</vt:lpstr>
      <vt:lpstr>PowerPoint 프레젠테이션</vt:lpstr>
      <vt:lpstr>PowerPoint 프레젠테이션</vt:lpstr>
      <vt:lpstr>PowerPoint 프레젠테이션</vt:lpstr>
      <vt:lpstr>KSFs of Cafe business &amp;  CAs of The Coffee Bean &amp; Tea Leaf</vt:lpstr>
      <vt:lpstr>Sustainable  Competitive Advantage </vt:lpstr>
      <vt:lpstr>Marketing strategy                                      - Product -</vt:lpstr>
      <vt:lpstr>Marketing strategy                                         - Place -</vt:lpstr>
      <vt:lpstr>Marketing strategy                                     - Promotion -</vt:lpstr>
      <vt:lpstr>Conclusion </vt:lpstr>
      <vt:lpstr>PowerPoint 프레젠테이션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표지</dc:title>
  <dc:creator>SEC</dc:creator>
  <cp:lastModifiedBy>Hur</cp:lastModifiedBy>
  <cp:revision>79</cp:revision>
  <dcterms:created xsi:type="dcterms:W3CDTF">2010-04-16T02:31:31Z</dcterms:created>
  <dcterms:modified xsi:type="dcterms:W3CDTF">2011-04-18T14:31:20Z</dcterms:modified>
</cp:coreProperties>
</file>